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3"/>
  </p:sldMasterIdLst>
  <p:notesMasterIdLst>
    <p:notesMasterId r:id="rId5"/>
  </p:notesMasterIdLst>
  <p:handoutMasterIdLst>
    <p:handoutMasterId r:id="rId19"/>
  </p:handoutMasterIdLst>
  <p:sldIdLst>
    <p:sldId id="256" r:id="rId4"/>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9144000" cy="5143500"/>
  <p:notesSz cx="6858000" cy="9144000"/>
  <p:embeddedFontLst>
    <p:embeddedFont>
      <p:font typeface="Inter" panose="02000503000000020004"/>
      <p:regular r:id="rId23"/>
    </p:embeddedFont>
    <p:embeddedFont>
      <p:font typeface="Inter Black" panose="02000503000000020004"/>
      <p:bold r:id="rId24"/>
    </p:embeddedFont>
    <p:embeddedFont>
      <p:font typeface="Inter SemiBold" panose="02000503000000020004"/>
      <p:bold r:id="rId25"/>
    </p:embeddedFont>
    <p:embeddedFont>
      <p:font typeface="Inter Light" panose="02000503000000020004"/>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9"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9"/>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 name="Shape 101"/>
        <p:cNvGrpSpPr/>
        <p:nvPr/>
      </p:nvGrpSpPr>
      <p:grpSpPr>
        <a:xfrm>
          <a:off x="0" y="0"/>
          <a:ext cx="0" cy="0"/>
          <a:chOff x="0" y="0"/>
          <a:chExt cx="0" cy="0"/>
        </a:xfrm>
      </p:grpSpPr>
      <p:sp>
        <p:nvSpPr>
          <p:cNvPr id="102" name="Google Shape;102;g181e70e0db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81e70e0db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1" name="Shape 331"/>
        <p:cNvGrpSpPr/>
        <p:nvPr/>
      </p:nvGrpSpPr>
      <p:grpSpPr>
        <a:xfrm>
          <a:off x="0" y="0"/>
          <a:ext cx="0" cy="0"/>
          <a:chOff x="0" y="0"/>
          <a:chExt cx="0" cy="0"/>
        </a:xfrm>
      </p:grpSpPr>
      <p:sp>
        <p:nvSpPr>
          <p:cNvPr id="332" name="Google Shape;332;g2ae30a4b4e8_0_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ae30a4b4e8_0_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7" name="Shape 337"/>
        <p:cNvGrpSpPr/>
        <p:nvPr/>
      </p:nvGrpSpPr>
      <p:grpSpPr>
        <a:xfrm>
          <a:off x="0" y="0"/>
          <a:ext cx="0" cy="0"/>
          <a:chOff x="0" y="0"/>
          <a:chExt cx="0" cy="0"/>
        </a:xfrm>
      </p:grpSpPr>
      <p:sp>
        <p:nvSpPr>
          <p:cNvPr id="338" name="Google Shape;338;g22cbe01e751_0_19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2cbe01e751_0_19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6" name="Shape 416"/>
        <p:cNvGrpSpPr/>
        <p:nvPr/>
      </p:nvGrpSpPr>
      <p:grpSpPr>
        <a:xfrm>
          <a:off x="0" y="0"/>
          <a:ext cx="0" cy="0"/>
          <a:chOff x="0" y="0"/>
          <a:chExt cx="0" cy="0"/>
        </a:xfrm>
      </p:grpSpPr>
      <p:sp>
        <p:nvSpPr>
          <p:cNvPr id="417" name="Google Shape;417;g2ae30a4b4e8_0_5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ae30a4b4e8_0_5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3" name="Shape 423"/>
        <p:cNvGrpSpPr/>
        <p:nvPr/>
      </p:nvGrpSpPr>
      <p:grpSpPr>
        <a:xfrm>
          <a:off x="0" y="0"/>
          <a:ext cx="0" cy="0"/>
          <a:chOff x="0" y="0"/>
          <a:chExt cx="0" cy="0"/>
        </a:xfrm>
      </p:grpSpPr>
      <p:sp>
        <p:nvSpPr>
          <p:cNvPr id="424" name="Google Shape;424;g22cbe01e751_0_47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2cbe01e751_0_47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4" name="Shape 494"/>
        <p:cNvGrpSpPr/>
        <p:nvPr/>
      </p:nvGrpSpPr>
      <p:grpSpPr>
        <a:xfrm>
          <a:off x="0" y="0"/>
          <a:ext cx="0" cy="0"/>
          <a:chOff x="0" y="0"/>
          <a:chExt cx="0" cy="0"/>
        </a:xfrm>
      </p:grpSpPr>
      <p:sp>
        <p:nvSpPr>
          <p:cNvPr id="495" name="Google Shape;495;g181e70e0db7_0_1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181e70e0db7_0_1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 name="Shape 106"/>
        <p:cNvGrpSpPr/>
        <p:nvPr/>
      </p:nvGrpSpPr>
      <p:grpSpPr>
        <a:xfrm>
          <a:off x="0" y="0"/>
          <a:ext cx="0" cy="0"/>
          <a:chOff x="0" y="0"/>
          <a:chExt cx="0" cy="0"/>
        </a:xfrm>
      </p:grpSpPr>
      <p:sp>
        <p:nvSpPr>
          <p:cNvPr id="107" name="Google Shape;107;g22cbe01e751_0_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2cbe01e751_0_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2" name="Shape 112"/>
        <p:cNvGrpSpPr/>
        <p:nvPr/>
      </p:nvGrpSpPr>
      <p:grpSpPr>
        <a:xfrm>
          <a:off x="0" y="0"/>
          <a:ext cx="0" cy="0"/>
          <a:chOff x="0" y="0"/>
          <a:chExt cx="0" cy="0"/>
        </a:xfrm>
      </p:grpSpPr>
      <p:sp>
        <p:nvSpPr>
          <p:cNvPr id="113" name="Google Shape;113;g2ae30a4b4e8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e30a4b4e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9" name="Shape 119"/>
        <p:cNvGrpSpPr/>
        <p:nvPr/>
      </p:nvGrpSpPr>
      <p:grpSpPr>
        <a:xfrm>
          <a:off x="0" y="0"/>
          <a:ext cx="0" cy="0"/>
          <a:chOff x="0" y="0"/>
          <a:chExt cx="0" cy="0"/>
        </a:xfrm>
      </p:grpSpPr>
      <p:sp>
        <p:nvSpPr>
          <p:cNvPr id="120" name="Google Shape;120;g2ae30a4b4e8_0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ae30a4b4e8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6" name="Shape 126"/>
        <p:cNvGrpSpPr/>
        <p:nvPr/>
      </p:nvGrpSpPr>
      <p:grpSpPr>
        <a:xfrm>
          <a:off x="0" y="0"/>
          <a:ext cx="0" cy="0"/>
          <a:chOff x="0" y="0"/>
          <a:chExt cx="0" cy="0"/>
        </a:xfrm>
      </p:grpSpPr>
      <p:sp>
        <p:nvSpPr>
          <p:cNvPr id="127" name="Google Shape;127;g22cbe01e751_0_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2cbe01e751_0_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1" name="Shape 231"/>
        <p:cNvGrpSpPr/>
        <p:nvPr/>
      </p:nvGrpSpPr>
      <p:grpSpPr>
        <a:xfrm>
          <a:off x="0" y="0"/>
          <a:ext cx="0" cy="0"/>
          <a:chOff x="0" y="0"/>
          <a:chExt cx="0" cy="0"/>
        </a:xfrm>
      </p:grpSpPr>
      <p:sp>
        <p:nvSpPr>
          <p:cNvPr id="232" name="Google Shape;232;g2ae30a4b4e8_0_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ae30a4b4e8_0_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2ae30a4b4e8_0_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ae30a4b4e8_0_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5" name="Shape 245"/>
        <p:cNvGrpSpPr/>
        <p:nvPr/>
      </p:nvGrpSpPr>
      <p:grpSpPr>
        <a:xfrm>
          <a:off x="0" y="0"/>
          <a:ext cx="0" cy="0"/>
          <a:chOff x="0" y="0"/>
          <a:chExt cx="0" cy="0"/>
        </a:xfrm>
      </p:grpSpPr>
      <p:sp>
        <p:nvSpPr>
          <p:cNvPr id="246" name="Google Shape;246;g22cbe01e751_0_33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2cbe01e751_0_3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4" name="Shape 324"/>
        <p:cNvGrpSpPr/>
        <p:nvPr/>
      </p:nvGrpSpPr>
      <p:grpSpPr>
        <a:xfrm>
          <a:off x="0" y="0"/>
          <a:ext cx="0" cy="0"/>
          <a:chOff x="0" y="0"/>
          <a:chExt cx="0" cy="0"/>
        </a:xfrm>
      </p:grpSpPr>
      <p:sp>
        <p:nvSpPr>
          <p:cNvPr id="325" name="Google Shape;325;g2ae30a4b4e8_0_6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2ae30a4b4e8_0_6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54" name="Shape 54"/>
        <p:cNvGrpSpPr/>
        <p:nvPr/>
      </p:nvGrpSpPr>
      <p:grpSpPr>
        <a:xfrm>
          <a:off x="0" y="0"/>
          <a:ext cx="0" cy="0"/>
          <a:chOff x="0" y="0"/>
          <a:chExt cx="0" cy="0"/>
        </a:xfrm>
      </p:grpSpPr>
      <p:sp>
        <p:nvSpPr>
          <p:cNvPr id="55" name="Google Shape;55;p1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56" name="Google Shape;56;p14"/>
          <p:cNvSpPr txBox="1"/>
          <p:nvPr>
            <p:ph type="ctrTitle"/>
          </p:nvPr>
        </p:nvSpPr>
        <p:spPr>
          <a:xfrm>
            <a:off x="311700" y="1156200"/>
            <a:ext cx="4117200" cy="2052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Font typeface="Inter Black" panose="02000503000000020004"/>
              <a:buNone/>
              <a:defRPr sz="3500" b="0">
                <a:latin typeface="Inter Black" panose="02000503000000020004"/>
                <a:ea typeface="Inter Black" panose="02000503000000020004"/>
                <a:cs typeface="Inter Black" panose="02000503000000020004"/>
                <a:sym typeface="Inter Black" panose="02000503000000020004"/>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57" name="Google Shape;57;p14"/>
          <p:cNvSpPr txBox="1"/>
          <p:nvPr>
            <p:ph type="subTitle" idx="1"/>
          </p:nvPr>
        </p:nvSpPr>
        <p:spPr>
          <a:xfrm>
            <a:off x="311700" y="2889725"/>
            <a:ext cx="3896700" cy="79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666666"/>
              </a:buClr>
              <a:buSzPts val="1700"/>
              <a:buFont typeface="Inter SemiBold" panose="02000503000000020004"/>
              <a:buNone/>
              <a:defRPr sz="1700">
                <a:solidFill>
                  <a:srgbClr val="666666"/>
                </a:solidFill>
                <a:latin typeface="Inter SemiBold" panose="02000503000000020004"/>
                <a:ea typeface="Inter SemiBold" panose="02000503000000020004"/>
                <a:cs typeface="Inter SemiBold" panose="02000503000000020004"/>
                <a:sym typeface="Inter SemiBold" panose="02000503000000020004"/>
              </a:defRPr>
            </a:lvl1pPr>
            <a:lvl2pPr lvl="1"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2pPr>
            <a:lvl3pPr lvl="2"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3pPr>
            <a:lvl4pPr lvl="3"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4pPr>
            <a:lvl5pPr lvl="4"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5pPr>
            <a:lvl6pPr lvl="5"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6pPr>
            <a:lvl7pPr lvl="6"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7pPr>
            <a:lvl8pPr lvl="7"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8pPr>
            <a:lvl9pPr lvl="8"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9pPr>
          </a:lstStyle>
          <a:p/>
        </p:txBody>
      </p:sp>
      <p:grpSp>
        <p:nvGrpSpPr>
          <p:cNvPr id="58" name="Google Shape;58;p14"/>
          <p:cNvGrpSpPr/>
          <p:nvPr/>
        </p:nvGrpSpPr>
        <p:grpSpPr>
          <a:xfrm>
            <a:off x="4428950" y="0"/>
            <a:ext cx="4715052" cy="5103374"/>
            <a:chOff x="4428950" y="0"/>
            <a:chExt cx="4715052" cy="5103374"/>
          </a:xfrm>
        </p:grpSpPr>
        <p:pic>
          <p:nvPicPr>
            <p:cNvPr id="59" name="Google Shape;59;p14"/>
            <p:cNvPicPr preferRelativeResize="0"/>
            <p:nvPr/>
          </p:nvPicPr>
          <p:blipFill rotWithShape="1">
            <a:blip r:embed="rId2"/>
            <a:srcRect l="64633" r="2375"/>
            <a:stretch>
              <a:fillRect/>
            </a:stretch>
          </p:blipFill>
          <p:spPr>
            <a:xfrm>
              <a:off x="7188401" y="32700"/>
              <a:ext cx="1955601" cy="5070674"/>
            </a:xfrm>
            <a:prstGeom prst="rect">
              <a:avLst/>
            </a:prstGeom>
            <a:noFill/>
            <a:ln>
              <a:noFill/>
            </a:ln>
          </p:spPr>
        </p:pic>
        <p:pic>
          <p:nvPicPr>
            <p:cNvPr id="60" name="Google Shape;60;p14"/>
            <p:cNvPicPr preferRelativeResize="0"/>
            <p:nvPr/>
          </p:nvPicPr>
          <p:blipFill rotWithShape="1">
            <a:blip r:embed="rId3"/>
            <a:srcRect l="8550"/>
            <a:stretch>
              <a:fillRect/>
            </a:stretch>
          </p:blipFill>
          <p:spPr>
            <a:xfrm>
              <a:off x="4428950" y="0"/>
              <a:ext cx="2671900" cy="5070702"/>
            </a:xfrm>
            <a:prstGeom prst="rect">
              <a:avLst/>
            </a:prstGeom>
            <a:noFill/>
            <a:ln>
              <a:noFill/>
            </a:ln>
          </p:spPr>
        </p:pic>
      </p:grpSp>
      <p:pic>
        <p:nvPicPr>
          <p:cNvPr id="61" name="Google Shape;61;p14"/>
          <p:cNvPicPr preferRelativeResize="0"/>
          <p:nvPr/>
        </p:nvPicPr>
        <p:blipFill>
          <a:blip r:embed="rId4"/>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without picture">
  <p:cSld name="TITLE_1">
    <p:spTree>
      <p:nvGrpSpPr>
        <p:cNvPr id="62" name="Shape 62"/>
        <p:cNvGrpSpPr/>
        <p:nvPr/>
      </p:nvGrpSpPr>
      <p:grpSpPr>
        <a:xfrm>
          <a:off x="0" y="0"/>
          <a:ext cx="0" cy="0"/>
          <a:chOff x="0" y="0"/>
          <a:chExt cx="0" cy="0"/>
        </a:xfrm>
      </p:grpSpPr>
      <p:sp>
        <p:nvSpPr>
          <p:cNvPr id="63" name="Google Shape;63;p1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64" name="Google Shape;64;p15"/>
          <p:cNvSpPr txBox="1"/>
          <p:nvPr>
            <p:ph type="ctrTitle"/>
          </p:nvPr>
        </p:nvSpPr>
        <p:spPr>
          <a:xfrm>
            <a:off x="311700" y="1156200"/>
            <a:ext cx="4117200" cy="2052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Font typeface="Inter Black" panose="02000503000000020004"/>
              <a:buNone/>
              <a:defRPr sz="3500" b="0">
                <a:latin typeface="Inter Black" panose="02000503000000020004"/>
                <a:ea typeface="Inter Black" panose="02000503000000020004"/>
                <a:cs typeface="Inter Black" panose="02000503000000020004"/>
                <a:sym typeface="Inter Black" panose="02000503000000020004"/>
              </a:defRPr>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65" name="Google Shape;65;p15"/>
          <p:cNvSpPr txBox="1"/>
          <p:nvPr>
            <p:ph type="subTitle" idx="1"/>
          </p:nvPr>
        </p:nvSpPr>
        <p:spPr>
          <a:xfrm>
            <a:off x="311700" y="2889725"/>
            <a:ext cx="3896700" cy="79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666666"/>
              </a:buClr>
              <a:buSzPts val="1700"/>
              <a:buFont typeface="Inter SemiBold" panose="02000503000000020004"/>
              <a:buNone/>
              <a:defRPr sz="1700">
                <a:solidFill>
                  <a:srgbClr val="666666"/>
                </a:solidFill>
                <a:latin typeface="Inter SemiBold" panose="02000503000000020004"/>
                <a:ea typeface="Inter SemiBold" panose="02000503000000020004"/>
                <a:cs typeface="Inter SemiBold" panose="02000503000000020004"/>
                <a:sym typeface="Inter SemiBold" panose="02000503000000020004"/>
              </a:defRPr>
            </a:lvl1pPr>
            <a:lvl2pPr lvl="1"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2pPr>
            <a:lvl3pPr lvl="2"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3pPr>
            <a:lvl4pPr lvl="3"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4pPr>
            <a:lvl5pPr lvl="4"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5pPr>
            <a:lvl6pPr lvl="5"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6pPr>
            <a:lvl7pPr lvl="6"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7pPr>
            <a:lvl8pPr lvl="7"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8pPr>
            <a:lvl9pPr lvl="8" rtl="0">
              <a:lnSpc>
                <a:spcPct val="100000"/>
              </a:lnSpc>
              <a:spcBef>
                <a:spcPts val="0"/>
              </a:spcBef>
              <a:spcAft>
                <a:spcPts val="0"/>
              </a:spcAft>
              <a:buSzPts val="1700"/>
              <a:buFont typeface="Inter SemiBold" panose="02000503000000020004"/>
              <a:buNone/>
              <a:defRPr sz="1700">
                <a:latin typeface="Inter SemiBold" panose="02000503000000020004"/>
                <a:ea typeface="Inter SemiBold" panose="02000503000000020004"/>
                <a:cs typeface="Inter SemiBold" panose="02000503000000020004"/>
                <a:sym typeface="Inter SemiBold" panose="02000503000000020004"/>
              </a:defRPr>
            </a:lvl9pPr>
          </a:lstStyle>
          <a:p/>
        </p:txBody>
      </p:sp>
      <p:pic>
        <p:nvPicPr>
          <p:cNvPr id="66" name="Google Shape;66;p15"/>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67" name="Shape 67"/>
        <p:cNvGrpSpPr/>
        <p:nvPr/>
      </p:nvGrpSpPr>
      <p:grpSpPr>
        <a:xfrm>
          <a:off x="0" y="0"/>
          <a:ext cx="0" cy="0"/>
          <a:chOff x="0" y="0"/>
          <a:chExt cx="0" cy="0"/>
        </a:xfrm>
      </p:grpSpPr>
      <p:sp>
        <p:nvSpPr>
          <p:cNvPr id="68" name="Google Shape;68;p16"/>
          <p:cNvSpPr/>
          <p:nvPr/>
        </p:nvSpPr>
        <p:spPr>
          <a:xfrm>
            <a:off x="0" y="0"/>
            <a:ext cx="9175200" cy="5159100"/>
          </a:xfrm>
          <a:prstGeom prst="rect">
            <a:avLst/>
          </a:prstGeom>
          <a:solidFill>
            <a:srgbClr val="FD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16"/>
          <p:cNvSpPr txBox="1"/>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4D04C4"/>
              </a:buClr>
              <a:buSzPts val="3300"/>
              <a:buFont typeface="Inter Black" panose="02000503000000020004"/>
              <a:buNone/>
              <a:defRPr sz="3300" b="0">
                <a:solidFill>
                  <a:srgbClr val="4D04C4"/>
                </a:solidFill>
                <a:latin typeface="Inter Black" panose="02000503000000020004"/>
                <a:ea typeface="Inter Black" panose="02000503000000020004"/>
                <a:cs typeface="Inter Black" panose="02000503000000020004"/>
                <a:sym typeface="Inter Black" panose="02000503000000020004"/>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70" name="Google Shape;70;p1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pic>
        <p:nvPicPr>
          <p:cNvPr id="71" name="Google Shape;71;p16"/>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72" name="Shape 72"/>
        <p:cNvGrpSpPr/>
        <p:nvPr/>
      </p:nvGrpSpPr>
      <p:grpSpPr>
        <a:xfrm>
          <a:off x="0" y="0"/>
          <a:ext cx="0" cy="0"/>
          <a:chOff x="0" y="0"/>
          <a:chExt cx="0" cy="0"/>
        </a:xfrm>
      </p:grpSpPr>
      <p:sp>
        <p:nvSpPr>
          <p:cNvPr id="73" name="Google Shape;73;p17"/>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 name="Google Shape;74;p17"/>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rgbClr val="000000"/>
              </a:buClr>
              <a:buSzPts val="1300"/>
              <a:buChar char="●"/>
              <a:defRPr>
                <a:solidFill>
                  <a:srgbClr val="000000"/>
                </a:solidFill>
              </a:defRPr>
            </a:lvl1pPr>
            <a:lvl2pPr marL="914400" lvl="1" indent="-292100" rtl="0">
              <a:spcBef>
                <a:spcPts val="0"/>
              </a:spcBef>
              <a:spcAft>
                <a:spcPts val="0"/>
              </a:spcAft>
              <a:buClr>
                <a:srgbClr val="000000"/>
              </a:buClr>
              <a:buSzPts val="1000"/>
              <a:buChar char="○"/>
              <a:defRPr>
                <a:solidFill>
                  <a:srgbClr val="000000"/>
                </a:solidFill>
              </a:defRPr>
            </a:lvl2pPr>
            <a:lvl3pPr marL="1371600" lvl="2" indent="-292100" rtl="0">
              <a:spcBef>
                <a:spcPts val="0"/>
              </a:spcBef>
              <a:spcAft>
                <a:spcPts val="0"/>
              </a:spcAft>
              <a:buClr>
                <a:srgbClr val="000000"/>
              </a:buClr>
              <a:buSzPts val="1000"/>
              <a:buChar char="■"/>
              <a:defRPr>
                <a:solidFill>
                  <a:srgbClr val="000000"/>
                </a:solidFill>
              </a:defRPr>
            </a:lvl3pPr>
            <a:lvl4pPr marL="1828800" lvl="3" indent="-292100" rtl="0">
              <a:spcBef>
                <a:spcPts val="0"/>
              </a:spcBef>
              <a:spcAft>
                <a:spcPts val="0"/>
              </a:spcAft>
              <a:buClr>
                <a:srgbClr val="000000"/>
              </a:buClr>
              <a:buSzPts val="1000"/>
              <a:buChar char="●"/>
              <a:defRPr>
                <a:solidFill>
                  <a:srgbClr val="000000"/>
                </a:solidFill>
              </a:defRPr>
            </a:lvl4pPr>
            <a:lvl5pPr marL="2286000" lvl="4" indent="-292100" rtl="0">
              <a:spcBef>
                <a:spcPts val="0"/>
              </a:spcBef>
              <a:spcAft>
                <a:spcPts val="0"/>
              </a:spcAft>
              <a:buClr>
                <a:srgbClr val="000000"/>
              </a:buClr>
              <a:buSzPts val="1000"/>
              <a:buChar char="○"/>
              <a:defRPr>
                <a:solidFill>
                  <a:srgbClr val="000000"/>
                </a:solidFill>
              </a:defRPr>
            </a:lvl5pPr>
            <a:lvl6pPr marL="2743200" lvl="5" indent="-292100" rtl="0">
              <a:spcBef>
                <a:spcPts val="0"/>
              </a:spcBef>
              <a:spcAft>
                <a:spcPts val="0"/>
              </a:spcAft>
              <a:buClr>
                <a:srgbClr val="000000"/>
              </a:buClr>
              <a:buSzPts val="1000"/>
              <a:buChar char="■"/>
              <a:defRPr>
                <a:solidFill>
                  <a:srgbClr val="000000"/>
                </a:solidFill>
              </a:defRPr>
            </a:lvl6pPr>
            <a:lvl7pPr marL="3200400" lvl="6" indent="-292100" rtl="0">
              <a:spcBef>
                <a:spcPts val="0"/>
              </a:spcBef>
              <a:spcAft>
                <a:spcPts val="0"/>
              </a:spcAft>
              <a:buClr>
                <a:srgbClr val="000000"/>
              </a:buClr>
              <a:buSzPts val="1000"/>
              <a:buChar char="●"/>
              <a:defRPr>
                <a:solidFill>
                  <a:srgbClr val="000000"/>
                </a:solidFill>
              </a:defRPr>
            </a:lvl7pPr>
            <a:lvl8pPr marL="3657600" lvl="7" indent="-292100" rtl="0">
              <a:spcBef>
                <a:spcPts val="0"/>
              </a:spcBef>
              <a:spcAft>
                <a:spcPts val="0"/>
              </a:spcAft>
              <a:buClr>
                <a:srgbClr val="000000"/>
              </a:buClr>
              <a:buSzPts val="1000"/>
              <a:buChar char="○"/>
              <a:defRPr>
                <a:solidFill>
                  <a:srgbClr val="000000"/>
                </a:solidFill>
              </a:defRPr>
            </a:lvl8pPr>
            <a:lvl9pPr marL="4114800" lvl="8" indent="-292100" rtl="0">
              <a:spcBef>
                <a:spcPts val="0"/>
              </a:spcBef>
              <a:spcAft>
                <a:spcPts val="0"/>
              </a:spcAft>
              <a:buClr>
                <a:srgbClr val="000000"/>
              </a:buClr>
              <a:buSzPts val="1000"/>
              <a:buChar char="■"/>
              <a:defRPr>
                <a:solidFill>
                  <a:srgbClr val="000000"/>
                </a:solidFill>
              </a:defRPr>
            </a:lvl9pPr>
          </a:lstStyle>
          <a:p/>
        </p:txBody>
      </p:sp>
      <p:sp>
        <p:nvSpPr>
          <p:cNvPr id="75" name="Google Shape;75;p1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pic>
        <p:nvPicPr>
          <p:cNvPr id="76" name="Google Shape;76;p17"/>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77" name="Shape 77"/>
        <p:cNvGrpSpPr/>
        <p:nvPr/>
      </p:nvGrpSpPr>
      <p:grpSpPr>
        <a:xfrm>
          <a:off x="0" y="0"/>
          <a:ext cx="0" cy="0"/>
          <a:chOff x="0" y="0"/>
          <a:chExt cx="0" cy="0"/>
        </a:xfrm>
      </p:grpSpPr>
      <p:sp>
        <p:nvSpPr>
          <p:cNvPr id="78" name="Google Shape;78;p18"/>
          <p:cNvSpPr txBox="1"/>
          <p:nvPr>
            <p:ph type="body" idx="1"/>
          </p:nvPr>
        </p:nvSpPr>
        <p:spPr>
          <a:xfrm>
            <a:off x="311700" y="1000750"/>
            <a:ext cx="3999900" cy="3416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rgbClr val="000000"/>
              </a:buClr>
              <a:buSzPts val="1300"/>
              <a:buChar char="●"/>
              <a:defRPr>
                <a:solidFill>
                  <a:srgbClr val="000000"/>
                </a:solidFill>
              </a:defRPr>
            </a:lvl1pPr>
            <a:lvl2pPr marL="914400" lvl="1" indent="-292100" rtl="0">
              <a:spcBef>
                <a:spcPts val="0"/>
              </a:spcBef>
              <a:spcAft>
                <a:spcPts val="0"/>
              </a:spcAft>
              <a:buClr>
                <a:srgbClr val="000000"/>
              </a:buClr>
              <a:buSzPts val="1000"/>
              <a:buChar char="○"/>
              <a:defRPr>
                <a:solidFill>
                  <a:srgbClr val="000000"/>
                </a:solidFill>
              </a:defRPr>
            </a:lvl2pPr>
            <a:lvl3pPr marL="1371600" lvl="2" indent="-292100" rtl="0">
              <a:spcBef>
                <a:spcPts val="0"/>
              </a:spcBef>
              <a:spcAft>
                <a:spcPts val="0"/>
              </a:spcAft>
              <a:buClr>
                <a:srgbClr val="000000"/>
              </a:buClr>
              <a:buSzPts val="1000"/>
              <a:buChar char="■"/>
              <a:defRPr>
                <a:solidFill>
                  <a:srgbClr val="000000"/>
                </a:solidFill>
              </a:defRPr>
            </a:lvl3pPr>
            <a:lvl4pPr marL="1828800" lvl="3" indent="-292100" rtl="0">
              <a:spcBef>
                <a:spcPts val="0"/>
              </a:spcBef>
              <a:spcAft>
                <a:spcPts val="0"/>
              </a:spcAft>
              <a:buClr>
                <a:srgbClr val="000000"/>
              </a:buClr>
              <a:buSzPts val="1000"/>
              <a:buChar char="●"/>
              <a:defRPr>
                <a:solidFill>
                  <a:srgbClr val="000000"/>
                </a:solidFill>
              </a:defRPr>
            </a:lvl4pPr>
            <a:lvl5pPr marL="2286000" lvl="4" indent="-292100" rtl="0">
              <a:spcBef>
                <a:spcPts val="0"/>
              </a:spcBef>
              <a:spcAft>
                <a:spcPts val="0"/>
              </a:spcAft>
              <a:buClr>
                <a:srgbClr val="000000"/>
              </a:buClr>
              <a:buSzPts val="1000"/>
              <a:buChar char="○"/>
              <a:defRPr>
                <a:solidFill>
                  <a:srgbClr val="000000"/>
                </a:solidFill>
              </a:defRPr>
            </a:lvl5pPr>
            <a:lvl6pPr marL="2743200" lvl="5" indent="-292100" rtl="0">
              <a:spcBef>
                <a:spcPts val="0"/>
              </a:spcBef>
              <a:spcAft>
                <a:spcPts val="0"/>
              </a:spcAft>
              <a:buClr>
                <a:srgbClr val="000000"/>
              </a:buClr>
              <a:buSzPts val="1000"/>
              <a:buChar char="■"/>
              <a:defRPr>
                <a:solidFill>
                  <a:srgbClr val="000000"/>
                </a:solidFill>
              </a:defRPr>
            </a:lvl6pPr>
            <a:lvl7pPr marL="3200400" lvl="6" indent="-292100" rtl="0">
              <a:spcBef>
                <a:spcPts val="0"/>
              </a:spcBef>
              <a:spcAft>
                <a:spcPts val="0"/>
              </a:spcAft>
              <a:buClr>
                <a:srgbClr val="000000"/>
              </a:buClr>
              <a:buSzPts val="1000"/>
              <a:buChar char="●"/>
              <a:defRPr>
                <a:solidFill>
                  <a:srgbClr val="000000"/>
                </a:solidFill>
              </a:defRPr>
            </a:lvl7pPr>
            <a:lvl8pPr marL="3657600" lvl="7" indent="-292100" rtl="0">
              <a:spcBef>
                <a:spcPts val="0"/>
              </a:spcBef>
              <a:spcAft>
                <a:spcPts val="0"/>
              </a:spcAft>
              <a:buClr>
                <a:srgbClr val="000000"/>
              </a:buClr>
              <a:buSzPts val="1000"/>
              <a:buChar char="○"/>
              <a:defRPr>
                <a:solidFill>
                  <a:srgbClr val="000000"/>
                </a:solidFill>
              </a:defRPr>
            </a:lvl8pPr>
            <a:lvl9pPr marL="4114800" lvl="8" indent="-292100" rtl="0">
              <a:spcBef>
                <a:spcPts val="0"/>
              </a:spcBef>
              <a:spcAft>
                <a:spcPts val="0"/>
              </a:spcAft>
              <a:buClr>
                <a:srgbClr val="000000"/>
              </a:buClr>
              <a:buSzPts val="1000"/>
              <a:buChar char="■"/>
              <a:defRPr>
                <a:solidFill>
                  <a:srgbClr val="000000"/>
                </a:solidFill>
              </a:defRPr>
            </a:lvl9pPr>
          </a:lstStyle>
          <a:p/>
        </p:txBody>
      </p:sp>
      <p:sp>
        <p:nvSpPr>
          <p:cNvPr id="79" name="Google Shape;79;p18"/>
          <p:cNvSpPr txBox="1"/>
          <p:nvPr>
            <p:ph type="body" idx="2"/>
          </p:nvPr>
        </p:nvSpPr>
        <p:spPr>
          <a:xfrm>
            <a:off x="4832400" y="1000750"/>
            <a:ext cx="3999900" cy="3416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rgbClr val="000000"/>
              </a:buClr>
              <a:buSzPts val="1300"/>
              <a:buChar char="●"/>
              <a:defRPr>
                <a:solidFill>
                  <a:srgbClr val="000000"/>
                </a:solidFill>
              </a:defRPr>
            </a:lvl1pPr>
            <a:lvl2pPr marL="914400" lvl="1" indent="-292100" rtl="0">
              <a:spcBef>
                <a:spcPts val="0"/>
              </a:spcBef>
              <a:spcAft>
                <a:spcPts val="0"/>
              </a:spcAft>
              <a:buClr>
                <a:srgbClr val="000000"/>
              </a:buClr>
              <a:buSzPts val="1000"/>
              <a:buChar char="○"/>
              <a:defRPr>
                <a:solidFill>
                  <a:srgbClr val="000000"/>
                </a:solidFill>
              </a:defRPr>
            </a:lvl2pPr>
            <a:lvl3pPr marL="1371600" lvl="2" indent="-292100" rtl="0">
              <a:spcBef>
                <a:spcPts val="0"/>
              </a:spcBef>
              <a:spcAft>
                <a:spcPts val="0"/>
              </a:spcAft>
              <a:buClr>
                <a:srgbClr val="000000"/>
              </a:buClr>
              <a:buSzPts val="1000"/>
              <a:buChar char="■"/>
              <a:defRPr>
                <a:solidFill>
                  <a:srgbClr val="000000"/>
                </a:solidFill>
              </a:defRPr>
            </a:lvl3pPr>
            <a:lvl4pPr marL="1828800" lvl="3" indent="-292100" rtl="0">
              <a:spcBef>
                <a:spcPts val="0"/>
              </a:spcBef>
              <a:spcAft>
                <a:spcPts val="0"/>
              </a:spcAft>
              <a:buClr>
                <a:srgbClr val="000000"/>
              </a:buClr>
              <a:buSzPts val="1000"/>
              <a:buChar char="●"/>
              <a:defRPr>
                <a:solidFill>
                  <a:srgbClr val="000000"/>
                </a:solidFill>
              </a:defRPr>
            </a:lvl4pPr>
            <a:lvl5pPr marL="2286000" lvl="4" indent="-292100" rtl="0">
              <a:spcBef>
                <a:spcPts val="0"/>
              </a:spcBef>
              <a:spcAft>
                <a:spcPts val="0"/>
              </a:spcAft>
              <a:buClr>
                <a:srgbClr val="000000"/>
              </a:buClr>
              <a:buSzPts val="1000"/>
              <a:buChar char="○"/>
              <a:defRPr>
                <a:solidFill>
                  <a:srgbClr val="000000"/>
                </a:solidFill>
              </a:defRPr>
            </a:lvl5pPr>
            <a:lvl6pPr marL="2743200" lvl="5" indent="-292100" rtl="0">
              <a:spcBef>
                <a:spcPts val="0"/>
              </a:spcBef>
              <a:spcAft>
                <a:spcPts val="0"/>
              </a:spcAft>
              <a:buClr>
                <a:srgbClr val="000000"/>
              </a:buClr>
              <a:buSzPts val="1000"/>
              <a:buChar char="■"/>
              <a:defRPr>
                <a:solidFill>
                  <a:srgbClr val="000000"/>
                </a:solidFill>
              </a:defRPr>
            </a:lvl6pPr>
            <a:lvl7pPr marL="3200400" lvl="6" indent="-292100" rtl="0">
              <a:spcBef>
                <a:spcPts val="0"/>
              </a:spcBef>
              <a:spcAft>
                <a:spcPts val="0"/>
              </a:spcAft>
              <a:buClr>
                <a:srgbClr val="000000"/>
              </a:buClr>
              <a:buSzPts val="1000"/>
              <a:buChar char="●"/>
              <a:defRPr>
                <a:solidFill>
                  <a:srgbClr val="000000"/>
                </a:solidFill>
              </a:defRPr>
            </a:lvl7pPr>
            <a:lvl8pPr marL="3657600" lvl="7" indent="-292100" rtl="0">
              <a:spcBef>
                <a:spcPts val="0"/>
              </a:spcBef>
              <a:spcAft>
                <a:spcPts val="0"/>
              </a:spcAft>
              <a:buClr>
                <a:srgbClr val="000000"/>
              </a:buClr>
              <a:buSzPts val="1000"/>
              <a:buChar char="○"/>
              <a:defRPr>
                <a:solidFill>
                  <a:srgbClr val="000000"/>
                </a:solidFill>
              </a:defRPr>
            </a:lvl8pPr>
            <a:lvl9pPr marL="4114800" lvl="8" indent="-292100" rtl="0">
              <a:spcBef>
                <a:spcPts val="0"/>
              </a:spcBef>
              <a:spcAft>
                <a:spcPts val="0"/>
              </a:spcAft>
              <a:buClr>
                <a:srgbClr val="000000"/>
              </a:buClr>
              <a:buSzPts val="1000"/>
              <a:buChar char="■"/>
              <a:defRPr>
                <a:solidFill>
                  <a:srgbClr val="000000"/>
                </a:solidFill>
              </a:defRPr>
            </a:lvl9pPr>
          </a:lstStyle>
          <a:p/>
        </p:txBody>
      </p:sp>
      <p:sp>
        <p:nvSpPr>
          <p:cNvPr id="80" name="Google Shape;80;p1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81" name="Google Shape;81;p18"/>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82" name="Google Shape;82;p18"/>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83" name="Shape 83"/>
        <p:cNvGrpSpPr/>
        <p:nvPr/>
      </p:nvGrpSpPr>
      <p:grpSpPr>
        <a:xfrm>
          <a:off x="0" y="0"/>
          <a:ext cx="0" cy="0"/>
          <a:chOff x="0" y="0"/>
          <a:chExt cx="0" cy="0"/>
        </a:xfrm>
      </p:grpSpPr>
      <p:sp>
        <p:nvSpPr>
          <p:cNvPr id="84" name="Google Shape;84;p1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85" name="Google Shape;85;p19"/>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86" name="Google Shape;86;p19"/>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without logo">
  <p:cSld name="CUSTOM">
    <p:spTree>
      <p:nvGrpSpPr>
        <p:cNvPr id="87" name="Shape 87"/>
        <p:cNvGrpSpPr/>
        <p:nvPr/>
      </p:nvGrpSpPr>
      <p:grpSpPr>
        <a:xfrm>
          <a:off x="0" y="0"/>
          <a:ext cx="0" cy="0"/>
          <a:chOff x="0" y="0"/>
          <a:chExt cx="0" cy="0"/>
        </a:xfrm>
      </p:grpSpPr>
      <p:sp>
        <p:nvSpPr>
          <p:cNvPr id="88" name="Google Shape;88;p20"/>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D04C4"/>
              </a:buClr>
              <a:buSzPts val="2500"/>
              <a:buNone/>
              <a:defRPr sz="2500">
                <a:solidFill>
                  <a:srgbClr val="4D04C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21"/>
          <p:cNvSpPr/>
          <p:nvPr/>
        </p:nvSpPr>
        <p:spPr>
          <a:xfrm>
            <a:off x="4572000" y="-125"/>
            <a:ext cx="4572000" cy="5143500"/>
          </a:xfrm>
          <a:prstGeom prst="rect">
            <a:avLst/>
          </a:prstGeom>
          <a:solidFill>
            <a:srgbClr val="FD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FCF5E8"/>
              </a:highlight>
            </a:endParaRPr>
          </a:p>
        </p:txBody>
      </p:sp>
      <p:sp>
        <p:nvSpPr>
          <p:cNvPr id="91" name="Google Shape;91;p21"/>
          <p:cNvSpPr txBox="1"/>
          <p:nvPr>
            <p:ph type="title"/>
          </p:nvPr>
        </p:nvSpPr>
        <p:spPr>
          <a:xfrm>
            <a:off x="311700" y="1233175"/>
            <a:ext cx="3999000" cy="14823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2pPr>
            <a:lvl3pPr lvl="2"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3pPr>
            <a:lvl4pPr lvl="3"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4pPr>
            <a:lvl5pPr lvl="4"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5pPr>
            <a:lvl6pPr lvl="5"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6pPr>
            <a:lvl7pPr lvl="6"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7pPr>
            <a:lvl8pPr lvl="7"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8pPr>
            <a:lvl9pPr lvl="8" algn="ctr" rtl="0">
              <a:spcBef>
                <a:spcPts val="0"/>
              </a:spcBef>
              <a:spcAft>
                <a:spcPts val="0"/>
              </a:spcAft>
              <a:buSzPts val="4200"/>
              <a:buFont typeface="Inter" panose="02000503000000020004"/>
              <a:buNone/>
              <a:defRPr sz="4200" b="1">
                <a:latin typeface="Inter" panose="02000503000000020004"/>
                <a:ea typeface="Inter" panose="02000503000000020004"/>
                <a:cs typeface="Inter" panose="02000503000000020004"/>
                <a:sym typeface="Inter" panose="02000503000000020004"/>
              </a:defRPr>
            </a:lvl9pPr>
          </a:lstStyle>
          <a:p/>
        </p:txBody>
      </p:sp>
      <p:sp>
        <p:nvSpPr>
          <p:cNvPr id="92" name="Google Shape;92;p21"/>
          <p:cNvSpPr txBox="1"/>
          <p:nvPr>
            <p:ph type="subTitle" idx="1"/>
          </p:nvPr>
        </p:nvSpPr>
        <p:spPr>
          <a:xfrm>
            <a:off x="311700" y="2894875"/>
            <a:ext cx="3999000" cy="45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3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93" name="Google Shape;93;p21"/>
          <p:cNvSpPr txBox="1"/>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11150" rtl="0">
              <a:spcBef>
                <a:spcPts val="0"/>
              </a:spcBef>
              <a:spcAft>
                <a:spcPts val="0"/>
              </a:spcAft>
              <a:buClr>
                <a:srgbClr val="000000"/>
              </a:buClr>
              <a:buSzPts val="1300"/>
              <a:buChar char="●"/>
              <a:defRPr>
                <a:solidFill>
                  <a:srgbClr val="000000"/>
                </a:solidFill>
              </a:defRPr>
            </a:lvl1pPr>
            <a:lvl2pPr marL="914400" lvl="1" indent="-292100" rtl="0">
              <a:spcBef>
                <a:spcPts val="0"/>
              </a:spcBef>
              <a:spcAft>
                <a:spcPts val="0"/>
              </a:spcAft>
              <a:buClr>
                <a:srgbClr val="000000"/>
              </a:buClr>
              <a:buSzPts val="1000"/>
              <a:buChar char="○"/>
              <a:defRPr>
                <a:solidFill>
                  <a:srgbClr val="000000"/>
                </a:solidFill>
              </a:defRPr>
            </a:lvl2pPr>
            <a:lvl3pPr marL="1371600" lvl="2" indent="-292100" rtl="0">
              <a:spcBef>
                <a:spcPts val="0"/>
              </a:spcBef>
              <a:spcAft>
                <a:spcPts val="0"/>
              </a:spcAft>
              <a:buClr>
                <a:srgbClr val="000000"/>
              </a:buClr>
              <a:buSzPts val="1000"/>
              <a:buChar char="■"/>
              <a:defRPr>
                <a:solidFill>
                  <a:srgbClr val="000000"/>
                </a:solidFill>
              </a:defRPr>
            </a:lvl3pPr>
            <a:lvl4pPr marL="1828800" lvl="3" indent="-292100" rtl="0">
              <a:spcBef>
                <a:spcPts val="0"/>
              </a:spcBef>
              <a:spcAft>
                <a:spcPts val="0"/>
              </a:spcAft>
              <a:buClr>
                <a:srgbClr val="000000"/>
              </a:buClr>
              <a:buSzPts val="1000"/>
              <a:buChar char="●"/>
              <a:defRPr>
                <a:solidFill>
                  <a:srgbClr val="000000"/>
                </a:solidFill>
              </a:defRPr>
            </a:lvl4pPr>
            <a:lvl5pPr marL="2286000" lvl="4" indent="-292100" rtl="0">
              <a:spcBef>
                <a:spcPts val="0"/>
              </a:spcBef>
              <a:spcAft>
                <a:spcPts val="0"/>
              </a:spcAft>
              <a:buClr>
                <a:srgbClr val="000000"/>
              </a:buClr>
              <a:buSzPts val="1000"/>
              <a:buChar char="○"/>
              <a:defRPr>
                <a:solidFill>
                  <a:srgbClr val="000000"/>
                </a:solidFill>
              </a:defRPr>
            </a:lvl5pPr>
            <a:lvl6pPr marL="2743200" lvl="5" indent="-292100" rtl="0">
              <a:spcBef>
                <a:spcPts val="0"/>
              </a:spcBef>
              <a:spcAft>
                <a:spcPts val="0"/>
              </a:spcAft>
              <a:buClr>
                <a:srgbClr val="000000"/>
              </a:buClr>
              <a:buSzPts val="1000"/>
              <a:buChar char="■"/>
              <a:defRPr>
                <a:solidFill>
                  <a:srgbClr val="000000"/>
                </a:solidFill>
              </a:defRPr>
            </a:lvl6pPr>
            <a:lvl7pPr marL="3200400" lvl="6" indent="-292100" rtl="0">
              <a:spcBef>
                <a:spcPts val="0"/>
              </a:spcBef>
              <a:spcAft>
                <a:spcPts val="0"/>
              </a:spcAft>
              <a:buClr>
                <a:srgbClr val="000000"/>
              </a:buClr>
              <a:buSzPts val="1000"/>
              <a:buChar char="●"/>
              <a:defRPr>
                <a:solidFill>
                  <a:srgbClr val="000000"/>
                </a:solidFill>
              </a:defRPr>
            </a:lvl7pPr>
            <a:lvl8pPr marL="3657600" lvl="7" indent="-292100" rtl="0">
              <a:spcBef>
                <a:spcPts val="0"/>
              </a:spcBef>
              <a:spcAft>
                <a:spcPts val="0"/>
              </a:spcAft>
              <a:buClr>
                <a:srgbClr val="000000"/>
              </a:buClr>
              <a:buSzPts val="1000"/>
              <a:buChar char="○"/>
              <a:defRPr>
                <a:solidFill>
                  <a:srgbClr val="000000"/>
                </a:solidFill>
              </a:defRPr>
            </a:lvl8pPr>
            <a:lvl9pPr marL="4114800" lvl="8" indent="-292100" rtl="0">
              <a:spcBef>
                <a:spcPts val="0"/>
              </a:spcBef>
              <a:spcAft>
                <a:spcPts val="0"/>
              </a:spcAft>
              <a:buClr>
                <a:srgbClr val="000000"/>
              </a:buClr>
              <a:buSzPts val="1000"/>
              <a:buChar char="■"/>
              <a:defRPr>
                <a:solidFill>
                  <a:srgbClr val="000000"/>
                </a:solidFill>
              </a:defRPr>
            </a:lvl9pPr>
          </a:lstStyle>
          <a:p/>
        </p:txBody>
      </p:sp>
      <p:sp>
        <p:nvSpPr>
          <p:cNvPr id="94" name="Google Shape;94;p2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pic>
        <p:nvPicPr>
          <p:cNvPr id="95" name="Google Shape;95;p21"/>
          <p:cNvPicPr preferRelativeResize="0"/>
          <p:nvPr/>
        </p:nvPicPr>
        <p:blipFill>
          <a:blip r:embed="rId2"/>
          <a:stretch>
            <a:fillRect/>
          </a:stretch>
        </p:blipFill>
        <p:spPr>
          <a:xfrm>
            <a:off x="311700" y="4512906"/>
            <a:ext cx="1359749" cy="35919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96" name="Shape 96"/>
        <p:cNvGrpSpPr/>
        <p:nvPr/>
      </p:nvGrpSpPr>
      <p:grpSpPr>
        <a:xfrm>
          <a:off x="0" y="0"/>
          <a:ext cx="0" cy="0"/>
          <a:chOff x="0" y="0"/>
          <a:chExt cx="0" cy="0"/>
        </a:xfrm>
      </p:grpSpPr>
      <p:sp>
        <p:nvSpPr>
          <p:cNvPr id="97" name="Google Shape;97;p2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End of presentation slide">
  <p:cSld name="BLANK_1_1">
    <p:spTree>
      <p:nvGrpSpPr>
        <p:cNvPr id="98" name="Shape 98"/>
        <p:cNvGrpSpPr/>
        <p:nvPr/>
      </p:nvGrpSpPr>
      <p:grpSpPr>
        <a:xfrm>
          <a:off x="0" y="0"/>
          <a:ext cx="0" cy="0"/>
          <a:chOff x="0" y="0"/>
          <a:chExt cx="0" cy="0"/>
        </a:xfrm>
      </p:grpSpPr>
      <p:sp>
        <p:nvSpPr>
          <p:cNvPr id="99" name="Google Shape;99;p2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pic>
        <p:nvPicPr>
          <p:cNvPr id="100" name="Google Shape;100;p23"/>
          <p:cNvPicPr preferRelativeResize="0"/>
          <p:nvPr/>
        </p:nvPicPr>
        <p:blipFill>
          <a:blip r:embed="rId2"/>
          <a:stretch>
            <a:fillRect/>
          </a:stretch>
        </p:blipFill>
        <p:spPr>
          <a:xfrm>
            <a:off x="3158300" y="2198301"/>
            <a:ext cx="2827402" cy="74690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1" Type="http://schemas.openxmlformats.org/officeDocument/2006/relationships/theme" Target="../theme/theme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Inter" panose="02000503000000020004"/>
              <a:buNone/>
              <a:defRPr sz="2800" b="1">
                <a:solidFill>
                  <a:schemeClr val="dk1"/>
                </a:solidFill>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
        <p:nvSpPr>
          <p:cNvPr id="53" name="Google Shape;53;p13"/>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SzPts val="1300"/>
              <a:buFont typeface="Inter" panose="02000503000000020004"/>
              <a:buChar char="●"/>
              <a:defRPr sz="1300">
                <a:latin typeface="Inter" panose="02000503000000020004"/>
                <a:ea typeface="Inter" panose="02000503000000020004"/>
                <a:cs typeface="Inter" panose="02000503000000020004"/>
                <a:sym typeface="Inter" panose="02000503000000020004"/>
              </a:defRPr>
            </a:lvl1pPr>
            <a:lvl2pPr marL="914400" lvl="1"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2pPr>
            <a:lvl3pPr marL="1371600" lvl="2"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3pPr>
            <a:lvl4pPr marL="1828800" lvl="3"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4pPr>
            <a:lvl5pPr marL="2286000" lvl="4"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5pPr>
            <a:lvl6pPr marL="2743200" lvl="5"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6pPr>
            <a:lvl7pPr marL="3200400" lvl="6"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7pPr>
            <a:lvl8pPr marL="3657600" lvl="7"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8pPr>
            <a:lvl9pPr marL="4114800" lvl="8" indent="-292100" rtl="0">
              <a:lnSpc>
                <a:spcPct val="115000"/>
              </a:lnSpc>
              <a:spcBef>
                <a:spcPts val="0"/>
              </a:spcBef>
              <a:spcAft>
                <a:spcPts val="0"/>
              </a:spcAft>
              <a:buSzPts val="1000"/>
              <a:buFont typeface="Inter" panose="02000503000000020004"/>
              <a:buChar char="■"/>
              <a:defRPr sz="1000">
                <a:latin typeface="Inter" panose="02000503000000020004"/>
                <a:ea typeface="Inter" panose="02000503000000020004"/>
                <a:cs typeface="Inter" panose="02000503000000020004"/>
                <a:sym typeface="Inter" panose="02000503000000020004"/>
              </a:defRPr>
            </a:lvl9pPr>
          </a:lstStyle>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9" Type="http://schemas.openxmlformats.org/officeDocument/2006/relationships/image" Target="../media/image36.png"/><Relationship Id="rId8" Type="http://schemas.openxmlformats.org/officeDocument/2006/relationships/image" Target="../media/image13.png"/><Relationship Id="rId7" Type="http://schemas.openxmlformats.org/officeDocument/2006/relationships/image" Target="../media/image15.png"/><Relationship Id="rId6" Type="http://schemas.openxmlformats.org/officeDocument/2006/relationships/image" Target="../media/image7.png"/><Relationship Id="rId5" Type="http://schemas.openxmlformats.org/officeDocument/2006/relationships/image" Target="../media/image29.png"/><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14.png"/><Relationship Id="rId15" Type="http://schemas.openxmlformats.org/officeDocument/2006/relationships/notesSlide" Target="../notesSlides/notesSlide11.xml"/><Relationship Id="rId14" Type="http://schemas.openxmlformats.org/officeDocument/2006/relationships/slideLayout" Target="../slideLayouts/slideLayout15.xml"/><Relationship Id="rId13" Type="http://schemas.openxmlformats.org/officeDocument/2006/relationships/image" Target="../media/image39.png"/><Relationship Id="rId12" Type="http://schemas.openxmlformats.org/officeDocument/2006/relationships/image" Target="../media/image17.png"/><Relationship Id="rId11" Type="http://schemas.openxmlformats.org/officeDocument/2006/relationships/image" Target="../media/image38.png"/><Relationship Id="rId10" Type="http://schemas.openxmlformats.org/officeDocument/2006/relationships/image" Target="../media/image37.png"/><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5.xml"/><Relationship Id="rId1" Type="http://schemas.openxmlformats.org/officeDocument/2006/relationships/image" Target="../media/image40.png"/></Relationships>
</file>

<file path=ppt/slides/_rels/slide13.xml.rels><?xml version="1.0" encoding="UTF-8" standalone="yes"?>
<Relationships xmlns="http://schemas.openxmlformats.org/package/2006/relationships"><Relationship Id="rId9" Type="http://schemas.openxmlformats.org/officeDocument/2006/relationships/image" Target="../media/image14.png"/><Relationship Id="rId8" Type="http://schemas.openxmlformats.org/officeDocument/2006/relationships/image" Target="../media/image15.png"/><Relationship Id="rId7" Type="http://schemas.openxmlformats.org/officeDocument/2006/relationships/image" Target="../media/image7.png"/><Relationship Id="rId6" Type="http://schemas.openxmlformats.org/officeDocument/2006/relationships/image" Target="../media/image28.png"/><Relationship Id="rId5" Type="http://schemas.openxmlformats.org/officeDocument/2006/relationships/image" Target="../media/image5.png"/><Relationship Id="rId4" Type="http://schemas.openxmlformats.org/officeDocument/2006/relationships/image" Target="../media/image44.png"/><Relationship Id="rId3" Type="http://schemas.openxmlformats.org/officeDocument/2006/relationships/image" Target="../media/image43.png"/><Relationship Id="rId2" Type="http://schemas.openxmlformats.org/officeDocument/2006/relationships/image" Target="../media/image42.png"/><Relationship Id="rId11" Type="http://schemas.openxmlformats.org/officeDocument/2006/relationships/notesSlide" Target="../notesSlides/notesSlide13.xml"/><Relationship Id="rId10" Type="http://schemas.openxmlformats.org/officeDocument/2006/relationships/slideLayout" Target="../slideLayouts/slideLayout15.xml"/><Relationship Id="rId1" Type="http://schemas.openxmlformats.org/officeDocument/2006/relationships/image" Target="../media/image4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5.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5.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3" Type="http://schemas.openxmlformats.org/officeDocument/2006/relationships/notesSlide" Target="../notesSlides/notesSlide5.xml"/><Relationship Id="rId22" Type="http://schemas.openxmlformats.org/officeDocument/2006/relationships/slideLayout" Target="../slideLayouts/slideLayout15.xml"/><Relationship Id="rId21" Type="http://schemas.openxmlformats.org/officeDocument/2006/relationships/image" Target="../media/image25.png"/><Relationship Id="rId20" Type="http://schemas.openxmlformats.org/officeDocument/2006/relationships/image" Target="../media/image24.png"/><Relationship Id="rId2" Type="http://schemas.openxmlformats.org/officeDocument/2006/relationships/image" Target="../media/image6.png"/><Relationship Id="rId19" Type="http://schemas.openxmlformats.org/officeDocument/2006/relationships/image" Target="../media/image23.png"/><Relationship Id="rId18" Type="http://schemas.openxmlformats.org/officeDocument/2006/relationships/image" Target="../media/image22.png"/><Relationship Id="rId17" Type="http://schemas.openxmlformats.org/officeDocument/2006/relationships/image" Target="../media/image21.png"/><Relationship Id="rId16" Type="http://schemas.openxmlformats.org/officeDocument/2006/relationships/image" Target="../media/image20.png"/><Relationship Id="rId15" Type="http://schemas.openxmlformats.org/officeDocument/2006/relationships/image" Target="../media/image19.png"/><Relationship Id="rId14" Type="http://schemas.openxmlformats.org/officeDocument/2006/relationships/image" Target="../media/image18.png"/><Relationship Id="rId13" Type="http://schemas.openxmlformats.org/officeDocument/2006/relationships/image" Target="../media/image17.png"/><Relationship Id="rId12" Type="http://schemas.openxmlformats.org/officeDocument/2006/relationships/image" Target="../media/image16.png"/><Relationship Id="rId11" Type="http://schemas.openxmlformats.org/officeDocument/2006/relationships/image" Target="../media/image15.png"/><Relationship Id="rId10" Type="http://schemas.openxmlformats.org/officeDocument/2006/relationships/image" Target="../media/image14.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5.xml"/><Relationship Id="rId1" Type="http://schemas.openxmlformats.org/officeDocument/2006/relationships/image" Target="../media/image2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5.xml"/><Relationship Id="rId1" Type="http://schemas.openxmlformats.org/officeDocument/2006/relationships/image" Target="../media/image26.png"/></Relationships>
</file>

<file path=ppt/slides/_rels/slide8.xml.rels><?xml version="1.0" encoding="UTF-8" standalone="yes"?>
<Relationships xmlns="http://schemas.openxmlformats.org/package/2006/relationships"><Relationship Id="rId9" Type="http://schemas.openxmlformats.org/officeDocument/2006/relationships/image" Target="../media/image30.png"/><Relationship Id="rId8" Type="http://schemas.openxmlformats.org/officeDocument/2006/relationships/image" Target="../media/image13.png"/><Relationship Id="rId7" Type="http://schemas.openxmlformats.org/officeDocument/2006/relationships/image" Target="../media/image15.png"/><Relationship Id="rId6" Type="http://schemas.openxmlformats.org/officeDocument/2006/relationships/image" Target="../media/image7.png"/><Relationship Id="rId5" Type="http://schemas.openxmlformats.org/officeDocument/2006/relationships/image" Target="../media/image29.png"/><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14.png"/><Relationship Id="rId16" Type="http://schemas.openxmlformats.org/officeDocument/2006/relationships/notesSlide" Target="../notesSlides/notesSlide8.xml"/><Relationship Id="rId15" Type="http://schemas.openxmlformats.org/officeDocument/2006/relationships/slideLayout" Target="../slideLayouts/slideLayout15.xml"/><Relationship Id="rId14" Type="http://schemas.openxmlformats.org/officeDocument/2006/relationships/image" Target="../media/image35.png"/><Relationship Id="rId13" Type="http://schemas.openxmlformats.org/officeDocument/2006/relationships/image" Target="../media/image34.png"/><Relationship Id="rId12" Type="http://schemas.openxmlformats.org/officeDocument/2006/relationships/image" Target="../media/image33.png"/><Relationship Id="rId11" Type="http://schemas.openxmlformats.org/officeDocument/2006/relationships/image" Target="../media/image32.png"/><Relationship Id="rId10" Type="http://schemas.openxmlformats.org/officeDocument/2006/relationships/image" Target="../media/image31.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04" name="Shape 104"/>
        <p:cNvGrpSpPr/>
        <p:nvPr/>
      </p:nvGrpSpPr>
      <p:grpSpPr>
        <a:xfrm>
          <a:off x="0" y="0"/>
          <a:ext cx="0" cy="0"/>
          <a:chOff x="0" y="0"/>
          <a:chExt cx="0" cy="0"/>
        </a:xfrm>
      </p:grpSpPr>
      <p:sp>
        <p:nvSpPr>
          <p:cNvPr id="105" name="Google Shape;105;p24"/>
          <p:cNvSpPr txBox="1"/>
          <p:nvPr>
            <p:ph type="ctrTitle"/>
          </p:nvPr>
        </p:nvSpPr>
        <p:spPr>
          <a:xfrm>
            <a:off x="233775" y="1545450"/>
            <a:ext cx="4117200" cy="2052600"/>
          </a:xfrm>
          <a:prstGeom prst="rect">
            <a:avLst/>
          </a:prstGeom>
        </p:spPr>
        <p:txBody>
          <a:bodyPr spcFirstLastPara="1" wrap="square" lIns="91425" tIns="91425" rIns="91425" bIns="91425" anchor="ctr" anchorCtr="0">
            <a:noAutofit/>
          </a:bodyPr>
          <a:lstStyle/>
          <a:p>
            <a:pPr marL="0" lvl="0" indent="0" algn="l" rtl="0">
              <a:lnSpc>
                <a:spcPct val="120000"/>
              </a:lnSpc>
              <a:spcBef>
                <a:spcPts val="2800"/>
              </a:spcBef>
              <a:spcAft>
                <a:spcPts val="0"/>
              </a:spcAft>
              <a:buClr>
                <a:schemeClr val="dk1"/>
              </a:buClr>
              <a:buSzPts val="1100"/>
              <a:buFont typeface="Arial" panose="020B0604020202020204"/>
              <a:buNone/>
            </a:pPr>
            <a:r>
              <a:rPr lang="en-GB" b="1">
                <a:solidFill>
                  <a:srgbClr val="2B2B2B"/>
                </a:solidFill>
                <a:latin typeface="Arial" panose="020B0604020202020204"/>
                <a:ea typeface="Arial" panose="020B0604020202020204"/>
                <a:cs typeface="Arial" panose="020B0604020202020204"/>
                <a:sym typeface="Arial" panose="020B0604020202020204"/>
              </a:rPr>
              <a:t>Business model analysis</a:t>
            </a:r>
            <a:endParaRPr b="1">
              <a:solidFill>
                <a:srgbClr val="2B2B2B"/>
              </a:solidFill>
              <a:latin typeface="Arial" panose="020B0604020202020204"/>
              <a:ea typeface="Arial" panose="020B0604020202020204"/>
              <a:cs typeface="Arial" panose="020B0604020202020204"/>
              <a:sym typeface="Arial" panose="020B0604020202020204"/>
            </a:endParaRPr>
          </a:p>
          <a:p>
            <a:pPr marL="0" lvl="0" indent="0" algn="l" rtl="0">
              <a:spcBef>
                <a:spcPts val="900"/>
              </a:spcBef>
              <a:spcAft>
                <a:spcPts val="0"/>
              </a:spcAft>
              <a:buNone/>
            </a:pPr>
            <a:r>
              <a:rPr lang="en-GB"/>
              <a:t> </a:t>
            </a:r>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34" name="Shape 334"/>
        <p:cNvGrpSpPr/>
        <p:nvPr/>
      </p:nvGrpSpPr>
      <p:grpSpPr>
        <a:xfrm>
          <a:off x="0" y="0"/>
          <a:ext cx="0" cy="0"/>
          <a:chOff x="0" y="0"/>
          <a:chExt cx="0" cy="0"/>
        </a:xfrm>
      </p:grpSpPr>
      <p:sp>
        <p:nvSpPr>
          <p:cNvPr id="335" name="Google Shape;335;p33"/>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Phenix</a:t>
            </a:r>
            <a:endParaRPr lang="en-GB"/>
          </a:p>
        </p:txBody>
      </p:sp>
      <p:sp>
        <p:nvSpPr>
          <p:cNvPr id="336" name="Google Shape;336;p33"/>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solidFill>
                  <a:schemeClr val="dk1"/>
                </a:solidFill>
                <a:latin typeface="Arial" panose="020B0604020202020204"/>
                <a:ea typeface="Arial" panose="020B0604020202020204"/>
                <a:cs typeface="Arial" panose="020B0604020202020204"/>
                <a:sym typeface="Arial" panose="020B0604020202020204"/>
              </a:rPr>
              <a:t>Business tools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br>
              <a:rPr lang="en-GB" sz="1200">
                <a:solidFill>
                  <a:schemeClr val="dk1"/>
                </a:solidFill>
                <a:latin typeface="Arial" panose="020B0604020202020204"/>
                <a:ea typeface="Arial" panose="020B0604020202020204"/>
                <a:cs typeface="Arial" panose="020B0604020202020204"/>
                <a:sym typeface="Arial" panose="020B0604020202020204"/>
              </a:rPr>
            </a:b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business tools used in the company, place the tools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At Phenix, we develop many solutions to prevent food waste in supermarkets, bakeries or in the food industry. These solutions mainly rely on a single application. We use Amazon Aurora MySql to store application data and Amplitude to track our user and visitor traffic. We display certain online advertisements with Google Ads while Oracle Netsuite allows us to manage sales and payment pipelines. CRM and customer service use Salesforce.</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40" name="Shape 340"/>
        <p:cNvGrpSpPr/>
        <p:nvPr/>
      </p:nvGrpSpPr>
      <p:grpSpPr>
        <a:xfrm>
          <a:off x="0" y="0"/>
          <a:ext cx="0" cy="0"/>
          <a:chOff x="0" y="0"/>
          <a:chExt cx="0" cy="0"/>
        </a:xfrm>
      </p:grpSpPr>
      <p:sp>
        <p:nvSpPr>
          <p:cNvPr id="341" name="Google Shape;341;p34"/>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Phenix </a:t>
            </a:r>
            <a:r>
              <a:rPr lang="en-GB" sz="2000" i="1"/>
              <a:t>(SaaS)</a:t>
            </a:r>
            <a:endParaRPr sz="1300"/>
          </a:p>
          <a:p>
            <a:pPr marL="0" lvl="0" indent="0" algn="l" rtl="0">
              <a:spcBef>
                <a:spcPts val="0"/>
              </a:spcBef>
              <a:spcAft>
                <a:spcPts val="0"/>
              </a:spcAft>
              <a:buNone/>
            </a:pPr>
          </a:p>
        </p:txBody>
      </p:sp>
      <p:sp>
        <p:nvSpPr>
          <p:cNvPr id="342" name="Google Shape;342;p34"/>
          <p:cNvSpPr/>
          <p:nvPr/>
        </p:nvSpPr>
        <p:spPr>
          <a:xfrm>
            <a:off x="4399175" y="1779970"/>
            <a:ext cx="702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343" name="Google Shape;343;p34"/>
          <p:cNvCxnSpPr>
            <a:stCxn id="342" idx="3"/>
            <a:endCxn id="344" idx="1"/>
          </p:cNvCxnSpPr>
          <p:nvPr/>
        </p:nvCxnSpPr>
        <p:spPr>
          <a:xfrm>
            <a:off x="5101175" y="2048170"/>
            <a:ext cx="895500" cy="600"/>
          </a:xfrm>
          <a:prstGeom prst="bentConnector3">
            <a:avLst>
              <a:gd name="adj1" fmla="val 50004"/>
            </a:avLst>
          </a:prstGeom>
          <a:noFill/>
          <a:ln w="19050" cap="flat" cmpd="sng">
            <a:solidFill>
              <a:srgbClr val="FF9652"/>
            </a:solidFill>
            <a:prstDash val="solid"/>
            <a:round/>
            <a:headEnd type="none" w="med" len="med"/>
            <a:tailEnd type="stealth" w="med" len="med"/>
          </a:ln>
        </p:spPr>
      </p:cxnSp>
      <p:sp>
        <p:nvSpPr>
          <p:cNvPr id="345" name="Google Shape;345;p34"/>
          <p:cNvSpPr/>
          <p:nvPr/>
        </p:nvSpPr>
        <p:spPr>
          <a:xfrm rot="-5400000">
            <a:off x="378325" y="2304000"/>
            <a:ext cx="494400" cy="282600"/>
          </a:xfrm>
          <a:prstGeom prst="round2SameRect">
            <a:avLst>
              <a:gd name="adj1" fmla="val 16667"/>
              <a:gd name="adj2" fmla="val 0"/>
            </a:avLst>
          </a:prstGeom>
          <a:solidFill>
            <a:srgbClr val="FF965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Data</a:t>
            </a:r>
            <a:endParaRPr sz="1100">
              <a:solidFill>
                <a:schemeClr val="lt1"/>
              </a:solidFill>
            </a:endParaRPr>
          </a:p>
        </p:txBody>
      </p:sp>
      <p:sp>
        <p:nvSpPr>
          <p:cNvPr id="346" name="Google Shape;346;p34"/>
          <p:cNvSpPr/>
          <p:nvPr/>
        </p:nvSpPr>
        <p:spPr>
          <a:xfrm>
            <a:off x="4381175" y="2352869"/>
            <a:ext cx="738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347" name="Google Shape;347;p34"/>
          <p:cNvSpPr/>
          <p:nvPr/>
        </p:nvSpPr>
        <p:spPr>
          <a:xfrm>
            <a:off x="1655975" y="2354938"/>
            <a:ext cx="857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348" name="Google Shape;348;p34"/>
          <p:cNvSpPr/>
          <p:nvPr/>
        </p:nvSpPr>
        <p:spPr>
          <a:xfrm rot="-5400000">
            <a:off x="273775" y="2961483"/>
            <a:ext cx="703500" cy="282600"/>
          </a:xfrm>
          <a:prstGeom prst="round2SameRect">
            <a:avLst>
              <a:gd name="adj1" fmla="val 16667"/>
              <a:gd name="adj2" fmla="val 0"/>
            </a:avLst>
          </a:prstGeom>
          <a:solidFill>
            <a:srgbClr val="073763"/>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Service</a:t>
            </a:r>
            <a:endParaRPr sz="1100">
              <a:solidFill>
                <a:schemeClr val="lt1"/>
              </a:solidFill>
            </a:endParaRPr>
          </a:p>
        </p:txBody>
      </p:sp>
      <p:sp>
        <p:nvSpPr>
          <p:cNvPr id="349" name="Google Shape;349;p34"/>
          <p:cNvSpPr/>
          <p:nvPr/>
        </p:nvSpPr>
        <p:spPr>
          <a:xfrm>
            <a:off x="1250150" y="3174575"/>
            <a:ext cx="16377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PRODUCT</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50" name="Google Shape;350;p34"/>
          <p:cNvSpPr/>
          <p:nvPr/>
        </p:nvSpPr>
        <p:spPr>
          <a:xfrm>
            <a:off x="2663450" y="2793575"/>
            <a:ext cx="1520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MEDIA</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51" name="Google Shape;351;p34"/>
          <p:cNvSpPr/>
          <p:nvPr/>
        </p:nvSpPr>
        <p:spPr>
          <a:xfrm>
            <a:off x="3563400" y="3116550"/>
            <a:ext cx="1865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SALES</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52" name="Google Shape;352;p34"/>
          <p:cNvSpPr/>
          <p:nvPr/>
        </p:nvSpPr>
        <p:spPr>
          <a:xfrm>
            <a:off x="4277550" y="2793575"/>
            <a:ext cx="15816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FINANCE</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53" name="Google Shape;353;p34"/>
          <p:cNvSpPr/>
          <p:nvPr/>
        </p:nvSpPr>
        <p:spPr>
          <a:xfrm>
            <a:off x="6388250" y="2793575"/>
            <a:ext cx="2046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CUSTOMER SUCCES</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54" name="Google Shape;354;p34"/>
          <p:cNvSpPr/>
          <p:nvPr/>
        </p:nvSpPr>
        <p:spPr>
          <a:xfrm>
            <a:off x="5786675" y="3120050"/>
            <a:ext cx="1217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CRM</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55" name="Google Shape;355;p34"/>
          <p:cNvSpPr/>
          <p:nvPr/>
        </p:nvSpPr>
        <p:spPr>
          <a:xfrm>
            <a:off x="1643637" y="1781073"/>
            <a:ext cx="857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56" name="Google Shape;356;p34"/>
          <p:cNvSpPr/>
          <p:nvPr/>
        </p:nvSpPr>
        <p:spPr>
          <a:xfrm>
            <a:off x="3213280" y="1109537"/>
            <a:ext cx="6156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57" name="Google Shape;357;p34"/>
          <p:cNvSpPr/>
          <p:nvPr/>
        </p:nvSpPr>
        <p:spPr>
          <a:xfrm>
            <a:off x="3213275" y="795463"/>
            <a:ext cx="615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358" name="Google Shape;358;p34"/>
          <p:cNvSpPr/>
          <p:nvPr/>
        </p:nvSpPr>
        <p:spPr>
          <a:xfrm>
            <a:off x="4350843" y="1109537"/>
            <a:ext cx="7992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59" name="Google Shape;359;p34"/>
          <p:cNvSpPr/>
          <p:nvPr/>
        </p:nvSpPr>
        <p:spPr>
          <a:xfrm>
            <a:off x="4343854" y="795463"/>
            <a:ext cx="7992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360" name="Google Shape;360;p34"/>
          <p:cNvCxnSpPr>
            <a:stCxn id="358" idx="2"/>
            <a:endCxn id="342" idx="0"/>
          </p:cNvCxnSpPr>
          <p:nvPr/>
        </p:nvCxnSpPr>
        <p:spPr>
          <a:xfrm rot="-5400000" flipH="1">
            <a:off x="4647693" y="1676687"/>
            <a:ext cx="206100" cy="600"/>
          </a:xfrm>
          <a:prstGeom prst="bentConnector3">
            <a:avLst>
              <a:gd name="adj1" fmla="val 49984"/>
            </a:avLst>
          </a:prstGeom>
          <a:noFill/>
          <a:ln w="19050" cap="flat" cmpd="sng">
            <a:solidFill>
              <a:srgbClr val="FF9652"/>
            </a:solidFill>
            <a:prstDash val="solid"/>
            <a:round/>
            <a:headEnd type="none" w="med" len="med"/>
            <a:tailEnd type="stealth" w="med" len="med"/>
          </a:ln>
        </p:spPr>
      </p:cxnSp>
      <p:sp>
        <p:nvSpPr>
          <p:cNvPr id="361" name="Google Shape;361;p34"/>
          <p:cNvSpPr/>
          <p:nvPr/>
        </p:nvSpPr>
        <p:spPr>
          <a:xfrm>
            <a:off x="1710895" y="1109537"/>
            <a:ext cx="7287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62" name="Google Shape;362;p34"/>
          <p:cNvSpPr/>
          <p:nvPr/>
        </p:nvSpPr>
        <p:spPr>
          <a:xfrm>
            <a:off x="1705055" y="795463"/>
            <a:ext cx="7287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363" name="Google Shape;363;p34"/>
          <p:cNvCxnSpPr>
            <a:stCxn id="361" idx="2"/>
            <a:endCxn id="355" idx="0"/>
          </p:cNvCxnSpPr>
          <p:nvPr/>
        </p:nvCxnSpPr>
        <p:spPr>
          <a:xfrm rot="5400000">
            <a:off x="1970245" y="1675937"/>
            <a:ext cx="207000" cy="3000"/>
          </a:xfrm>
          <a:prstGeom prst="bentConnector3">
            <a:avLst>
              <a:gd name="adj1" fmla="val 50033"/>
            </a:avLst>
          </a:prstGeom>
          <a:noFill/>
          <a:ln w="19050" cap="flat" cmpd="sng">
            <a:solidFill>
              <a:srgbClr val="FF9652"/>
            </a:solidFill>
            <a:prstDash val="solid"/>
            <a:round/>
            <a:headEnd type="none" w="med" len="med"/>
            <a:tailEnd type="stealth" w="med" len="med"/>
          </a:ln>
        </p:spPr>
      </p:cxnSp>
      <p:cxnSp>
        <p:nvCxnSpPr>
          <p:cNvPr id="364" name="Google Shape;364;p34"/>
          <p:cNvCxnSpPr>
            <a:stCxn id="355" idx="3"/>
            <a:endCxn id="342" idx="1"/>
          </p:cNvCxnSpPr>
          <p:nvPr/>
        </p:nvCxnSpPr>
        <p:spPr>
          <a:xfrm rot="10800000" flipH="1">
            <a:off x="2501037" y="2048073"/>
            <a:ext cx="1898100" cy="1200"/>
          </a:xfrm>
          <a:prstGeom prst="bentConnector3">
            <a:avLst>
              <a:gd name="adj1" fmla="val 50001"/>
            </a:avLst>
          </a:prstGeom>
          <a:noFill/>
          <a:ln w="19050" cap="flat" cmpd="sng">
            <a:solidFill>
              <a:srgbClr val="FF9652"/>
            </a:solidFill>
            <a:prstDash val="solid"/>
            <a:round/>
            <a:headEnd type="none" w="med" len="med"/>
            <a:tailEnd type="stealth" w="med" len="med"/>
          </a:ln>
        </p:spPr>
      </p:cxnSp>
      <p:cxnSp>
        <p:nvCxnSpPr>
          <p:cNvPr id="365" name="Google Shape;365;p34"/>
          <p:cNvCxnSpPr>
            <a:stCxn id="356" idx="2"/>
            <a:endCxn id="342" idx="1"/>
          </p:cNvCxnSpPr>
          <p:nvPr/>
        </p:nvCxnSpPr>
        <p:spPr>
          <a:xfrm rot="-5400000" flipH="1">
            <a:off x="3722980" y="1372037"/>
            <a:ext cx="474300" cy="878100"/>
          </a:xfrm>
          <a:prstGeom prst="bentConnector2">
            <a:avLst/>
          </a:prstGeom>
          <a:noFill/>
          <a:ln w="19050" cap="flat" cmpd="sng">
            <a:solidFill>
              <a:srgbClr val="FF9652"/>
            </a:solidFill>
            <a:prstDash val="solid"/>
            <a:round/>
            <a:headEnd type="none" w="med" len="med"/>
            <a:tailEnd type="none" w="med" len="med"/>
          </a:ln>
        </p:spPr>
      </p:cxnSp>
      <p:sp>
        <p:nvSpPr>
          <p:cNvPr id="344" name="Google Shape;344;p34"/>
          <p:cNvSpPr/>
          <p:nvPr/>
        </p:nvSpPr>
        <p:spPr>
          <a:xfrm>
            <a:off x="5996741" y="1779970"/>
            <a:ext cx="599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66" name="Google Shape;366;p34"/>
          <p:cNvSpPr/>
          <p:nvPr/>
        </p:nvSpPr>
        <p:spPr>
          <a:xfrm>
            <a:off x="7444463" y="1779975"/>
            <a:ext cx="828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67" name="Google Shape;367;p34"/>
          <p:cNvSpPr/>
          <p:nvPr/>
        </p:nvSpPr>
        <p:spPr>
          <a:xfrm>
            <a:off x="7451150" y="2352250"/>
            <a:ext cx="828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368" name="Google Shape;368;p34"/>
          <p:cNvCxnSpPr>
            <a:stCxn id="344" idx="3"/>
            <a:endCxn id="366" idx="1"/>
          </p:cNvCxnSpPr>
          <p:nvPr/>
        </p:nvCxnSpPr>
        <p:spPr>
          <a:xfrm>
            <a:off x="6596141" y="2048170"/>
            <a:ext cx="848400" cy="600"/>
          </a:xfrm>
          <a:prstGeom prst="bentConnector3">
            <a:avLst>
              <a:gd name="adj1" fmla="val 49995"/>
            </a:avLst>
          </a:prstGeom>
          <a:noFill/>
          <a:ln w="19050" cap="flat" cmpd="sng">
            <a:solidFill>
              <a:srgbClr val="FF9652"/>
            </a:solidFill>
            <a:prstDash val="solid"/>
            <a:round/>
            <a:headEnd type="none" w="med" len="med"/>
            <a:tailEnd type="stealth" w="med" len="med"/>
          </a:ln>
        </p:spPr>
      </p:cxnSp>
      <p:sp>
        <p:nvSpPr>
          <p:cNvPr id="369" name="Google Shape;369;p34"/>
          <p:cNvSpPr/>
          <p:nvPr/>
        </p:nvSpPr>
        <p:spPr>
          <a:xfrm>
            <a:off x="5988655" y="1109537"/>
            <a:ext cx="6156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370" name="Google Shape;370;p34"/>
          <p:cNvSpPr/>
          <p:nvPr/>
        </p:nvSpPr>
        <p:spPr>
          <a:xfrm>
            <a:off x="5988650" y="795463"/>
            <a:ext cx="615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371" name="Google Shape;371;p34"/>
          <p:cNvCxnSpPr>
            <a:stCxn id="369" idx="2"/>
            <a:endCxn id="344" idx="0"/>
          </p:cNvCxnSpPr>
          <p:nvPr/>
        </p:nvCxnSpPr>
        <p:spPr>
          <a:xfrm rot="-5400000" flipH="1">
            <a:off x="6193705" y="1676687"/>
            <a:ext cx="206100" cy="600"/>
          </a:xfrm>
          <a:prstGeom prst="bentConnector3">
            <a:avLst>
              <a:gd name="adj1" fmla="val 49984"/>
            </a:avLst>
          </a:prstGeom>
          <a:noFill/>
          <a:ln w="19050" cap="flat" cmpd="sng">
            <a:solidFill>
              <a:srgbClr val="FF9652"/>
            </a:solidFill>
            <a:prstDash val="solid"/>
            <a:round/>
            <a:headEnd type="none" w="med" len="med"/>
            <a:tailEnd type="stealth" w="med" len="med"/>
          </a:ln>
        </p:spPr>
      </p:cxnSp>
      <p:sp>
        <p:nvSpPr>
          <p:cNvPr id="372" name="Google Shape;372;p34"/>
          <p:cNvSpPr/>
          <p:nvPr/>
        </p:nvSpPr>
        <p:spPr>
          <a:xfrm>
            <a:off x="1291850" y="2793575"/>
            <a:ext cx="1332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IT</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73" name="Google Shape;373;p34"/>
          <p:cNvSpPr/>
          <p:nvPr/>
        </p:nvSpPr>
        <p:spPr>
          <a:xfrm rot="-5400000">
            <a:off x="-45575" y="1326851"/>
            <a:ext cx="1342200" cy="282600"/>
          </a:xfrm>
          <a:prstGeom prst="round2SameRect">
            <a:avLst>
              <a:gd name="adj1" fmla="val 16667"/>
              <a:gd name="adj2" fmla="val 0"/>
            </a:avLst>
          </a:prstGeom>
          <a:solidFill>
            <a:srgbClr val="36A9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lt1"/>
                </a:solidFill>
              </a:rPr>
              <a:t>Activity model</a:t>
            </a:r>
            <a:endParaRPr sz="1100">
              <a:solidFill>
                <a:schemeClr val="lt1"/>
              </a:solidFill>
            </a:endParaRPr>
          </a:p>
        </p:txBody>
      </p:sp>
      <p:sp>
        <p:nvSpPr>
          <p:cNvPr id="374" name="Google Shape;374;p34"/>
          <p:cNvSpPr/>
          <p:nvPr/>
        </p:nvSpPr>
        <p:spPr>
          <a:xfrm>
            <a:off x="112225" y="4157702"/>
            <a:ext cx="1635300" cy="985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34"/>
          <p:cNvSpPr/>
          <p:nvPr/>
        </p:nvSpPr>
        <p:spPr>
          <a:xfrm>
            <a:off x="200925" y="3539121"/>
            <a:ext cx="8790300" cy="467700"/>
          </a:xfrm>
          <a:prstGeom prst="roundRect">
            <a:avLst>
              <a:gd name="adj" fmla="val 16667"/>
            </a:avLst>
          </a:prstGeom>
          <a:solidFill>
            <a:srgbClr val="D0E0E3"/>
          </a:solidFill>
          <a:ln w="28575" cap="flat" cmpd="sng">
            <a:solidFill>
              <a:srgbClr val="36A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4"/>
          <p:cNvSpPr/>
          <p:nvPr/>
        </p:nvSpPr>
        <p:spPr>
          <a:xfrm>
            <a:off x="200925" y="4084623"/>
            <a:ext cx="8790300" cy="467700"/>
          </a:xfrm>
          <a:prstGeom prst="roundRect">
            <a:avLst>
              <a:gd name="adj" fmla="val 16667"/>
            </a:avLst>
          </a:prstGeom>
          <a:solidFill>
            <a:srgbClr val="CFE2F3"/>
          </a:solidFill>
          <a:ln w="2857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4"/>
          <p:cNvSpPr/>
          <p:nvPr/>
        </p:nvSpPr>
        <p:spPr>
          <a:xfrm>
            <a:off x="200925" y="4632253"/>
            <a:ext cx="8790300" cy="467700"/>
          </a:xfrm>
          <a:prstGeom prst="roundRect">
            <a:avLst>
              <a:gd name="adj" fmla="val 16667"/>
            </a:avLst>
          </a:prstGeom>
          <a:solidFill>
            <a:srgbClr val="FCE5CD"/>
          </a:solidFill>
          <a:ln w="2857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8" name="Google Shape;378;p34"/>
          <p:cNvGrpSpPr/>
          <p:nvPr/>
        </p:nvGrpSpPr>
        <p:grpSpPr>
          <a:xfrm>
            <a:off x="3230103" y="1143572"/>
            <a:ext cx="615600" cy="464400"/>
            <a:chOff x="3213280" y="1109537"/>
            <a:chExt cx="615600" cy="464400"/>
          </a:xfrm>
        </p:grpSpPr>
        <p:sp>
          <p:nvSpPr>
            <p:cNvPr id="379" name="Google Shape;379;p34"/>
            <p:cNvSpPr/>
            <p:nvPr/>
          </p:nvSpPr>
          <p:spPr>
            <a:xfrm>
              <a:off x="3213280" y="1109537"/>
              <a:ext cx="615600" cy="464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Ads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80" name="Google Shape;380;p34"/>
            <p:cNvPicPr preferRelativeResize="0"/>
            <p:nvPr/>
          </p:nvPicPr>
          <p:blipFill>
            <a:blip r:embed="rId1"/>
            <a:stretch>
              <a:fillRect/>
            </a:stretch>
          </p:blipFill>
          <p:spPr>
            <a:xfrm>
              <a:off x="3390421" y="1148363"/>
              <a:ext cx="261300" cy="261329"/>
            </a:xfrm>
            <a:prstGeom prst="rect">
              <a:avLst/>
            </a:prstGeom>
            <a:noFill/>
            <a:ln>
              <a:noFill/>
            </a:ln>
          </p:spPr>
        </p:pic>
      </p:grpSp>
      <p:grpSp>
        <p:nvGrpSpPr>
          <p:cNvPr id="381" name="Google Shape;381;p34"/>
          <p:cNvGrpSpPr/>
          <p:nvPr/>
        </p:nvGrpSpPr>
        <p:grpSpPr>
          <a:xfrm>
            <a:off x="4307772" y="1123887"/>
            <a:ext cx="799200" cy="464400"/>
            <a:chOff x="4350843" y="1109537"/>
            <a:chExt cx="799200" cy="464400"/>
          </a:xfrm>
        </p:grpSpPr>
        <p:sp>
          <p:nvSpPr>
            <p:cNvPr id="382" name="Google Shape;382;p34"/>
            <p:cNvSpPr/>
            <p:nvPr/>
          </p:nvSpPr>
          <p:spPr>
            <a:xfrm>
              <a:off x="4350843" y="1109537"/>
              <a:ext cx="799200" cy="464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Payment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83" name="Google Shape;383;p34"/>
            <p:cNvPicPr preferRelativeResize="0"/>
            <p:nvPr/>
          </p:nvPicPr>
          <p:blipFill>
            <a:blip r:embed="rId2"/>
            <a:stretch>
              <a:fillRect/>
            </a:stretch>
          </p:blipFill>
          <p:spPr>
            <a:xfrm>
              <a:off x="4669525" y="1168050"/>
              <a:ext cx="248100" cy="221972"/>
            </a:xfrm>
            <a:prstGeom prst="rect">
              <a:avLst/>
            </a:prstGeom>
            <a:noFill/>
            <a:ln>
              <a:noFill/>
            </a:ln>
          </p:spPr>
        </p:pic>
      </p:grpSp>
      <p:grpSp>
        <p:nvGrpSpPr>
          <p:cNvPr id="384" name="Google Shape;384;p34"/>
          <p:cNvGrpSpPr/>
          <p:nvPr/>
        </p:nvGrpSpPr>
        <p:grpSpPr>
          <a:xfrm>
            <a:off x="1626212" y="1785752"/>
            <a:ext cx="857400" cy="536400"/>
            <a:chOff x="1643637" y="1781073"/>
            <a:chExt cx="857400" cy="536400"/>
          </a:xfrm>
        </p:grpSpPr>
        <p:sp>
          <p:nvSpPr>
            <p:cNvPr id="385" name="Google Shape;385;p34"/>
            <p:cNvSpPr/>
            <p:nvPr/>
          </p:nvSpPr>
          <p:spPr>
            <a:xfrm>
              <a:off x="1643637" y="1781073"/>
              <a:ext cx="857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Product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86" name="Google Shape;386;p34"/>
            <p:cNvPicPr preferRelativeResize="0"/>
            <p:nvPr/>
          </p:nvPicPr>
          <p:blipFill>
            <a:blip r:embed="rId3"/>
            <a:stretch>
              <a:fillRect/>
            </a:stretch>
          </p:blipFill>
          <p:spPr>
            <a:xfrm>
              <a:off x="1913347" y="1789123"/>
              <a:ext cx="345600" cy="345600"/>
            </a:xfrm>
            <a:prstGeom prst="rect">
              <a:avLst/>
            </a:prstGeom>
            <a:noFill/>
            <a:ln>
              <a:noFill/>
            </a:ln>
          </p:spPr>
        </p:pic>
      </p:grpSp>
      <p:grpSp>
        <p:nvGrpSpPr>
          <p:cNvPr id="387" name="Google Shape;387;p34"/>
          <p:cNvGrpSpPr/>
          <p:nvPr/>
        </p:nvGrpSpPr>
        <p:grpSpPr>
          <a:xfrm>
            <a:off x="4408680" y="1816232"/>
            <a:ext cx="702000" cy="536400"/>
            <a:chOff x="4399175" y="1779970"/>
            <a:chExt cx="702000" cy="536400"/>
          </a:xfrm>
        </p:grpSpPr>
        <p:sp>
          <p:nvSpPr>
            <p:cNvPr id="388" name="Google Shape;388;p34"/>
            <p:cNvSpPr/>
            <p:nvPr/>
          </p:nvSpPr>
          <p:spPr>
            <a:xfrm>
              <a:off x="4399175" y="1779970"/>
              <a:ext cx="7020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Sales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89" name="Google Shape;389;p34"/>
            <p:cNvPicPr preferRelativeResize="0"/>
            <p:nvPr/>
          </p:nvPicPr>
          <p:blipFill>
            <a:blip r:embed="rId4"/>
            <a:stretch>
              <a:fillRect/>
            </a:stretch>
          </p:blipFill>
          <p:spPr>
            <a:xfrm>
              <a:off x="4616242" y="1866072"/>
              <a:ext cx="248100" cy="217503"/>
            </a:xfrm>
            <a:prstGeom prst="rect">
              <a:avLst/>
            </a:prstGeom>
            <a:noFill/>
            <a:ln>
              <a:noFill/>
            </a:ln>
          </p:spPr>
        </p:pic>
      </p:grpSp>
      <p:grpSp>
        <p:nvGrpSpPr>
          <p:cNvPr id="390" name="Google Shape;390;p34"/>
          <p:cNvGrpSpPr/>
          <p:nvPr/>
        </p:nvGrpSpPr>
        <p:grpSpPr>
          <a:xfrm>
            <a:off x="1709285" y="1080567"/>
            <a:ext cx="728700" cy="464400"/>
            <a:chOff x="1710895" y="1109537"/>
            <a:chExt cx="728700" cy="464400"/>
          </a:xfrm>
        </p:grpSpPr>
        <p:sp>
          <p:nvSpPr>
            <p:cNvPr id="391" name="Google Shape;391;p34"/>
            <p:cNvSpPr/>
            <p:nvPr/>
          </p:nvSpPr>
          <p:spPr>
            <a:xfrm>
              <a:off x="1710895" y="1109537"/>
              <a:ext cx="728700" cy="464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Tech</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92" name="Google Shape;392;p34"/>
            <p:cNvPicPr preferRelativeResize="0"/>
            <p:nvPr/>
          </p:nvPicPr>
          <p:blipFill>
            <a:blip r:embed="rId5"/>
            <a:stretch>
              <a:fillRect/>
            </a:stretch>
          </p:blipFill>
          <p:spPr>
            <a:xfrm>
              <a:off x="1981945" y="1138320"/>
              <a:ext cx="261300" cy="261300"/>
            </a:xfrm>
            <a:prstGeom prst="rect">
              <a:avLst/>
            </a:prstGeom>
            <a:noFill/>
            <a:ln>
              <a:noFill/>
            </a:ln>
          </p:spPr>
        </p:pic>
      </p:grpSp>
      <p:grpSp>
        <p:nvGrpSpPr>
          <p:cNvPr id="393" name="Google Shape;393;p34"/>
          <p:cNvGrpSpPr/>
          <p:nvPr/>
        </p:nvGrpSpPr>
        <p:grpSpPr>
          <a:xfrm>
            <a:off x="5960144" y="1846712"/>
            <a:ext cx="599400" cy="536400"/>
            <a:chOff x="5996741" y="1779970"/>
            <a:chExt cx="599400" cy="536400"/>
          </a:xfrm>
        </p:grpSpPr>
        <p:sp>
          <p:nvSpPr>
            <p:cNvPr id="394" name="Google Shape;394;p34"/>
            <p:cNvSpPr/>
            <p:nvPr/>
          </p:nvSpPr>
          <p:spPr>
            <a:xfrm>
              <a:off x="5996741" y="1779970"/>
              <a:ext cx="599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Client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95" name="Google Shape;395;p34"/>
            <p:cNvPicPr preferRelativeResize="0"/>
            <p:nvPr/>
          </p:nvPicPr>
          <p:blipFill>
            <a:blip r:embed="rId6"/>
            <a:stretch>
              <a:fillRect/>
            </a:stretch>
          </p:blipFill>
          <p:spPr>
            <a:xfrm>
              <a:off x="6141232" y="1835775"/>
              <a:ext cx="310418" cy="278100"/>
            </a:xfrm>
            <a:prstGeom prst="rect">
              <a:avLst/>
            </a:prstGeom>
            <a:noFill/>
            <a:ln>
              <a:noFill/>
            </a:ln>
          </p:spPr>
        </p:pic>
      </p:grpSp>
      <p:grpSp>
        <p:nvGrpSpPr>
          <p:cNvPr id="396" name="Google Shape;396;p34"/>
          <p:cNvGrpSpPr/>
          <p:nvPr/>
        </p:nvGrpSpPr>
        <p:grpSpPr>
          <a:xfrm>
            <a:off x="7492743" y="1800992"/>
            <a:ext cx="828000" cy="536400"/>
            <a:chOff x="7444463" y="1779975"/>
            <a:chExt cx="828000" cy="536400"/>
          </a:xfrm>
        </p:grpSpPr>
        <p:sp>
          <p:nvSpPr>
            <p:cNvPr id="397" name="Google Shape;397;p34"/>
            <p:cNvSpPr/>
            <p:nvPr/>
          </p:nvSpPr>
          <p:spPr>
            <a:xfrm>
              <a:off x="7444463" y="1779975"/>
              <a:ext cx="8280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Clr>
                  <a:schemeClr val="dk1"/>
                </a:buClr>
                <a:buSzPts val="1100"/>
                <a:buFont typeface="Arial" panose="020B0604020202020204"/>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Customer Relations</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98" name="Google Shape;398;p34"/>
            <p:cNvPicPr preferRelativeResize="0"/>
            <p:nvPr/>
          </p:nvPicPr>
          <p:blipFill>
            <a:blip r:embed="rId7"/>
            <a:stretch>
              <a:fillRect/>
            </a:stretch>
          </p:blipFill>
          <p:spPr>
            <a:xfrm>
              <a:off x="7728875" y="1795082"/>
              <a:ext cx="259200" cy="259200"/>
            </a:xfrm>
            <a:prstGeom prst="rect">
              <a:avLst/>
            </a:prstGeom>
            <a:noFill/>
            <a:ln>
              <a:noFill/>
            </a:ln>
          </p:spPr>
        </p:pic>
      </p:grpSp>
      <p:grpSp>
        <p:nvGrpSpPr>
          <p:cNvPr id="399" name="Google Shape;399;p34"/>
          <p:cNvGrpSpPr/>
          <p:nvPr/>
        </p:nvGrpSpPr>
        <p:grpSpPr>
          <a:xfrm>
            <a:off x="5978886" y="1094677"/>
            <a:ext cx="615600" cy="464400"/>
            <a:chOff x="5988655" y="1109537"/>
            <a:chExt cx="615600" cy="464400"/>
          </a:xfrm>
        </p:grpSpPr>
        <p:sp>
          <p:nvSpPr>
            <p:cNvPr id="400" name="Google Shape;400;p34"/>
            <p:cNvSpPr/>
            <p:nvPr/>
          </p:nvSpPr>
          <p:spPr>
            <a:xfrm>
              <a:off x="5988655" y="1109537"/>
              <a:ext cx="615600" cy="464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Mail</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01" name="Google Shape;401;p34"/>
            <p:cNvPicPr preferRelativeResize="0"/>
            <p:nvPr/>
          </p:nvPicPr>
          <p:blipFill>
            <a:blip r:embed="rId8"/>
            <a:stretch>
              <a:fillRect/>
            </a:stretch>
          </p:blipFill>
          <p:spPr>
            <a:xfrm>
              <a:off x="6165400" y="1133649"/>
              <a:ext cx="282600" cy="252326"/>
            </a:xfrm>
            <a:prstGeom prst="rect">
              <a:avLst/>
            </a:prstGeom>
            <a:noFill/>
            <a:ln>
              <a:noFill/>
            </a:ln>
          </p:spPr>
        </p:pic>
      </p:grpSp>
      <p:sp>
        <p:nvSpPr>
          <p:cNvPr id="402" name="Google Shape;402;p34"/>
          <p:cNvSpPr/>
          <p:nvPr/>
        </p:nvSpPr>
        <p:spPr>
          <a:xfrm>
            <a:off x="2360542" y="4195417"/>
            <a:ext cx="16377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Product</a:t>
            </a: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03" name="Google Shape;403;p34"/>
          <p:cNvSpPr/>
          <p:nvPr/>
        </p:nvSpPr>
        <p:spPr>
          <a:xfrm>
            <a:off x="1242458" y="4195417"/>
            <a:ext cx="1520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Media</a:t>
            </a: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04" name="Google Shape;404;p34"/>
          <p:cNvSpPr/>
          <p:nvPr/>
        </p:nvSpPr>
        <p:spPr>
          <a:xfrm>
            <a:off x="3596225" y="4195417"/>
            <a:ext cx="1865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Sales</a:t>
            </a: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05" name="Google Shape;405;p34"/>
          <p:cNvSpPr/>
          <p:nvPr/>
        </p:nvSpPr>
        <p:spPr>
          <a:xfrm>
            <a:off x="62875" y="4195417"/>
            <a:ext cx="15816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Finance</a:t>
            </a: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06" name="Google Shape;406;p34"/>
          <p:cNvSpPr/>
          <p:nvPr/>
        </p:nvSpPr>
        <p:spPr>
          <a:xfrm>
            <a:off x="5989892" y="4195417"/>
            <a:ext cx="2046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Customer success/care</a:t>
            </a: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07" name="Google Shape;407;p34"/>
          <p:cNvSpPr/>
          <p:nvPr/>
        </p:nvSpPr>
        <p:spPr>
          <a:xfrm>
            <a:off x="7634175" y="4195417"/>
            <a:ext cx="1217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CRM</a:t>
            </a: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08" name="Google Shape;408;p34"/>
          <p:cNvSpPr/>
          <p:nvPr/>
        </p:nvSpPr>
        <p:spPr>
          <a:xfrm>
            <a:off x="5059608" y="4195417"/>
            <a:ext cx="1332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IT</a:t>
            </a:r>
            <a:endParaRPr sz="700" b="1">
              <a:solidFill>
                <a:srgbClr val="1C4587"/>
              </a:solidFill>
              <a:latin typeface="Inter" panose="02000503000000020004"/>
              <a:ea typeface="Inter" panose="02000503000000020004"/>
              <a:cs typeface="Inter" panose="02000503000000020004"/>
              <a:sym typeface="Inter" panose="02000503000000020004"/>
            </a:endParaRPr>
          </a:p>
        </p:txBody>
      </p:sp>
      <p:pic>
        <p:nvPicPr>
          <p:cNvPr id="409" name="Google Shape;409;p34"/>
          <p:cNvPicPr preferRelativeResize="0"/>
          <p:nvPr/>
        </p:nvPicPr>
        <p:blipFill rotWithShape="1">
          <a:blip r:embed="rId9"/>
          <a:srcRect t="7610" b="11509"/>
          <a:stretch>
            <a:fillRect/>
          </a:stretch>
        </p:blipFill>
        <p:spPr>
          <a:xfrm>
            <a:off x="7717455" y="2405062"/>
            <a:ext cx="282600" cy="228569"/>
          </a:xfrm>
          <a:prstGeom prst="rect">
            <a:avLst/>
          </a:prstGeom>
          <a:noFill/>
          <a:ln>
            <a:noFill/>
          </a:ln>
        </p:spPr>
      </p:pic>
      <p:pic>
        <p:nvPicPr>
          <p:cNvPr id="410" name="Google Shape;410;p34"/>
          <p:cNvPicPr preferRelativeResize="0"/>
          <p:nvPr/>
        </p:nvPicPr>
        <p:blipFill>
          <a:blip r:embed="rId10"/>
          <a:stretch>
            <a:fillRect/>
          </a:stretch>
        </p:blipFill>
        <p:spPr>
          <a:xfrm>
            <a:off x="1721027" y="2412331"/>
            <a:ext cx="762841" cy="158150"/>
          </a:xfrm>
          <a:prstGeom prst="rect">
            <a:avLst/>
          </a:prstGeom>
          <a:noFill/>
          <a:ln>
            <a:noFill/>
          </a:ln>
        </p:spPr>
      </p:pic>
      <p:pic>
        <p:nvPicPr>
          <p:cNvPr id="411" name="Google Shape;411;p34"/>
          <p:cNvPicPr preferRelativeResize="0"/>
          <p:nvPr/>
        </p:nvPicPr>
        <p:blipFill>
          <a:blip r:embed="rId11"/>
          <a:stretch>
            <a:fillRect/>
          </a:stretch>
        </p:blipFill>
        <p:spPr>
          <a:xfrm>
            <a:off x="4408934" y="2382446"/>
            <a:ext cx="587242" cy="146800"/>
          </a:xfrm>
          <a:prstGeom prst="rect">
            <a:avLst/>
          </a:prstGeom>
          <a:noFill/>
          <a:ln>
            <a:noFill/>
          </a:ln>
        </p:spPr>
      </p:pic>
      <p:pic>
        <p:nvPicPr>
          <p:cNvPr id="412" name="Google Shape;412;p34"/>
          <p:cNvPicPr preferRelativeResize="0"/>
          <p:nvPr/>
        </p:nvPicPr>
        <p:blipFill rotWithShape="1">
          <a:blip r:embed="rId9"/>
          <a:srcRect t="7610" b="11509"/>
          <a:stretch>
            <a:fillRect/>
          </a:stretch>
        </p:blipFill>
        <p:spPr>
          <a:xfrm>
            <a:off x="6132724" y="795972"/>
            <a:ext cx="282600" cy="228569"/>
          </a:xfrm>
          <a:prstGeom prst="rect">
            <a:avLst/>
          </a:prstGeom>
          <a:noFill/>
          <a:ln>
            <a:noFill/>
          </a:ln>
        </p:spPr>
      </p:pic>
      <p:pic>
        <p:nvPicPr>
          <p:cNvPr id="413" name="Google Shape;413;p34"/>
          <p:cNvPicPr preferRelativeResize="0"/>
          <p:nvPr/>
        </p:nvPicPr>
        <p:blipFill>
          <a:blip r:embed="rId11"/>
          <a:stretch>
            <a:fillRect/>
          </a:stretch>
        </p:blipFill>
        <p:spPr>
          <a:xfrm>
            <a:off x="4399022" y="855266"/>
            <a:ext cx="587242" cy="146810"/>
          </a:xfrm>
          <a:prstGeom prst="rect">
            <a:avLst/>
          </a:prstGeom>
          <a:noFill/>
          <a:ln>
            <a:noFill/>
          </a:ln>
        </p:spPr>
      </p:pic>
      <p:pic>
        <p:nvPicPr>
          <p:cNvPr id="414" name="Google Shape;414;p34"/>
          <p:cNvPicPr preferRelativeResize="0"/>
          <p:nvPr/>
        </p:nvPicPr>
        <p:blipFill rotWithShape="1">
          <a:blip r:embed="rId12"/>
          <a:srcRect b="25356"/>
          <a:stretch>
            <a:fillRect/>
          </a:stretch>
        </p:blipFill>
        <p:spPr>
          <a:xfrm>
            <a:off x="3407481" y="795775"/>
            <a:ext cx="221341" cy="206101"/>
          </a:xfrm>
          <a:prstGeom prst="rect">
            <a:avLst/>
          </a:prstGeom>
          <a:noFill/>
          <a:ln>
            <a:noFill/>
          </a:ln>
        </p:spPr>
      </p:pic>
      <p:pic>
        <p:nvPicPr>
          <p:cNvPr id="415" name="Google Shape;415;p34"/>
          <p:cNvPicPr preferRelativeResize="0"/>
          <p:nvPr/>
        </p:nvPicPr>
        <p:blipFill rotWithShape="1">
          <a:blip r:embed="rId13"/>
          <a:srcRect l="4185" t="18836" r="5020" b="19926"/>
          <a:stretch>
            <a:fillRect/>
          </a:stretch>
        </p:blipFill>
        <p:spPr>
          <a:xfrm>
            <a:off x="1747510" y="796941"/>
            <a:ext cx="655000" cy="183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19" name="Shape 419"/>
        <p:cNvGrpSpPr/>
        <p:nvPr/>
      </p:nvGrpSpPr>
      <p:grpSpPr>
        <a:xfrm>
          <a:off x="0" y="0"/>
          <a:ext cx="0" cy="0"/>
          <a:chOff x="0" y="0"/>
          <a:chExt cx="0" cy="0"/>
        </a:xfrm>
      </p:grpSpPr>
      <p:sp>
        <p:nvSpPr>
          <p:cNvPr id="420" name="Google Shape;420;p35"/>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Circle</a:t>
            </a:r>
            <a:endParaRPr lang="en-GB"/>
          </a:p>
        </p:txBody>
      </p:sp>
      <p:sp>
        <p:nvSpPr>
          <p:cNvPr id="421" name="Google Shape;421;p35"/>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sz="1600" b="1">
                <a:solidFill>
                  <a:schemeClr val="dk1"/>
                </a:solidFill>
                <a:latin typeface="Arial" panose="020B0604020202020204"/>
                <a:ea typeface="Arial" panose="020B0604020202020204"/>
                <a:cs typeface="Arial" panose="020B0604020202020204"/>
                <a:sym typeface="Arial" panose="020B0604020202020204"/>
              </a:rPr>
              <a:t>Activities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activities in the company, place the different teams and activities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In the industry, the company does not sell any software or resell a product purchased from a supplier. It has a large production activity managed by the operations team in order to manufacture its products. The human resources team helps the production team to recruit the workforce. In addition, production requires both the purchase of raw material from the procurement team and the support of the R&amp;D department and the R&amp;D team to improve and optimize productivity.</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Industries are primarily B2B businesses. So, even if some ads may be posted online by the media team, attracting new customers rests above all on the sales team who must close the most sales possible. Customers are managed by the Customer Success/Care team which is in charge of customer relations. The Finance team validates payments and assesses the overall profitability of the business.</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pic>
        <p:nvPicPr>
          <p:cNvPr id="422" name="Google Shape;422;p35"/>
          <p:cNvPicPr preferRelativeResize="0"/>
          <p:nvPr/>
        </p:nvPicPr>
        <p:blipFill>
          <a:blip r:embed="rId1"/>
          <a:stretch>
            <a:fillRect/>
          </a:stretch>
        </p:blipFill>
        <p:spPr>
          <a:xfrm>
            <a:off x="6983997" y="181975"/>
            <a:ext cx="1753903" cy="572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426" name="Shape 426"/>
        <p:cNvGrpSpPr/>
        <p:nvPr/>
      </p:nvGrpSpPr>
      <p:grpSpPr>
        <a:xfrm>
          <a:off x="0" y="0"/>
          <a:ext cx="0" cy="0"/>
          <a:chOff x="0" y="0"/>
          <a:chExt cx="0" cy="0"/>
        </a:xfrm>
      </p:grpSpPr>
      <p:sp>
        <p:nvSpPr>
          <p:cNvPr id="427" name="Google Shape;427;p36"/>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Circle</a:t>
            </a:r>
            <a:r>
              <a:rPr lang="en-GB"/>
              <a:t> </a:t>
            </a:r>
            <a:r>
              <a:rPr lang="en-GB" i="1"/>
              <a:t>(Retail)</a:t>
            </a:r>
            <a:endParaRPr sz="1300" i="1"/>
          </a:p>
        </p:txBody>
      </p:sp>
      <p:sp>
        <p:nvSpPr>
          <p:cNvPr id="428" name="Google Shape;428;p36"/>
          <p:cNvSpPr/>
          <p:nvPr/>
        </p:nvSpPr>
        <p:spPr>
          <a:xfrm>
            <a:off x="1198775" y="1779970"/>
            <a:ext cx="702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29" name="Google Shape;429;p36"/>
          <p:cNvSpPr/>
          <p:nvPr/>
        </p:nvSpPr>
        <p:spPr>
          <a:xfrm>
            <a:off x="4008909" y="1038373"/>
            <a:ext cx="7491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30" name="Google Shape;430;p36"/>
          <p:cNvSpPr/>
          <p:nvPr/>
        </p:nvSpPr>
        <p:spPr>
          <a:xfrm>
            <a:off x="2070280" y="1038373"/>
            <a:ext cx="6156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431" name="Google Shape;431;p36"/>
          <p:cNvCxnSpPr>
            <a:stCxn id="428" idx="3"/>
            <a:endCxn id="432" idx="1"/>
          </p:cNvCxnSpPr>
          <p:nvPr/>
        </p:nvCxnSpPr>
        <p:spPr>
          <a:xfrm>
            <a:off x="1900775" y="2048170"/>
            <a:ext cx="962100" cy="1200"/>
          </a:xfrm>
          <a:prstGeom prst="bentConnector3">
            <a:avLst>
              <a:gd name="adj1" fmla="val 49999"/>
            </a:avLst>
          </a:prstGeom>
          <a:noFill/>
          <a:ln w="19050" cap="flat" cmpd="sng">
            <a:solidFill>
              <a:srgbClr val="FF9652"/>
            </a:solidFill>
            <a:prstDash val="solid"/>
            <a:round/>
            <a:headEnd type="none" w="med" len="med"/>
            <a:tailEnd type="stealth" w="med" len="med"/>
          </a:ln>
        </p:spPr>
      </p:cxnSp>
      <p:cxnSp>
        <p:nvCxnSpPr>
          <p:cNvPr id="433" name="Google Shape;433;p36"/>
          <p:cNvCxnSpPr>
            <a:stCxn id="432" idx="3"/>
            <a:endCxn id="434" idx="1"/>
          </p:cNvCxnSpPr>
          <p:nvPr/>
        </p:nvCxnSpPr>
        <p:spPr>
          <a:xfrm>
            <a:off x="3720237" y="2049273"/>
            <a:ext cx="1266900" cy="600"/>
          </a:xfrm>
          <a:prstGeom prst="bentConnector3">
            <a:avLst>
              <a:gd name="adj1" fmla="val 49998"/>
            </a:avLst>
          </a:prstGeom>
          <a:noFill/>
          <a:ln w="19050" cap="flat" cmpd="sng">
            <a:solidFill>
              <a:srgbClr val="FF9652"/>
            </a:solidFill>
            <a:prstDash val="solid"/>
            <a:round/>
            <a:headEnd type="none" w="med" len="med"/>
            <a:tailEnd type="stealth" w="med" len="med"/>
          </a:ln>
        </p:spPr>
      </p:cxnSp>
      <p:cxnSp>
        <p:nvCxnSpPr>
          <p:cNvPr id="435" name="Google Shape;435;p36"/>
          <p:cNvCxnSpPr>
            <a:stCxn id="429" idx="2"/>
            <a:endCxn id="434" idx="1"/>
          </p:cNvCxnSpPr>
          <p:nvPr/>
        </p:nvCxnSpPr>
        <p:spPr>
          <a:xfrm rot="-5400000" flipH="1">
            <a:off x="4447959" y="1510273"/>
            <a:ext cx="474600" cy="603600"/>
          </a:xfrm>
          <a:prstGeom prst="bentConnector2">
            <a:avLst/>
          </a:prstGeom>
          <a:noFill/>
          <a:ln w="19050" cap="flat" cmpd="sng">
            <a:solidFill>
              <a:srgbClr val="FF9652"/>
            </a:solidFill>
            <a:prstDash val="solid"/>
            <a:round/>
            <a:headEnd type="none" w="med" len="med"/>
            <a:tailEnd type="stealth" w="med" len="med"/>
          </a:ln>
        </p:spPr>
      </p:cxnSp>
      <p:cxnSp>
        <p:nvCxnSpPr>
          <p:cNvPr id="436" name="Google Shape;436;p36"/>
          <p:cNvCxnSpPr>
            <a:stCxn id="430" idx="2"/>
            <a:endCxn id="432" idx="1"/>
          </p:cNvCxnSpPr>
          <p:nvPr/>
        </p:nvCxnSpPr>
        <p:spPr>
          <a:xfrm rot="-5400000" flipH="1">
            <a:off x="2383180" y="1569673"/>
            <a:ext cx="474600" cy="484800"/>
          </a:xfrm>
          <a:prstGeom prst="bentConnector2">
            <a:avLst/>
          </a:prstGeom>
          <a:noFill/>
          <a:ln w="19050" cap="flat" cmpd="sng">
            <a:solidFill>
              <a:srgbClr val="FF9652"/>
            </a:solidFill>
            <a:prstDash val="solid"/>
            <a:round/>
            <a:headEnd type="none" w="med" len="med"/>
            <a:tailEnd type="none" w="med" len="med"/>
          </a:ln>
        </p:spPr>
      </p:cxnSp>
      <p:sp>
        <p:nvSpPr>
          <p:cNvPr id="437" name="Google Shape;437;p36"/>
          <p:cNvSpPr/>
          <p:nvPr/>
        </p:nvSpPr>
        <p:spPr>
          <a:xfrm>
            <a:off x="2853698" y="1038376"/>
            <a:ext cx="8715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38" name="Google Shape;438;p36"/>
          <p:cNvSpPr/>
          <p:nvPr/>
        </p:nvSpPr>
        <p:spPr>
          <a:xfrm rot="-5400000">
            <a:off x="378325" y="2304000"/>
            <a:ext cx="494400" cy="282600"/>
          </a:xfrm>
          <a:prstGeom prst="round2SameRect">
            <a:avLst>
              <a:gd name="adj1" fmla="val 16667"/>
              <a:gd name="adj2" fmla="val 0"/>
            </a:avLst>
          </a:prstGeom>
          <a:solidFill>
            <a:srgbClr val="FF965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Data</a:t>
            </a:r>
            <a:endParaRPr sz="1100">
              <a:solidFill>
                <a:schemeClr val="lt1"/>
              </a:solidFill>
            </a:endParaRPr>
          </a:p>
        </p:txBody>
      </p:sp>
      <p:cxnSp>
        <p:nvCxnSpPr>
          <p:cNvPr id="439" name="Google Shape;439;p36"/>
          <p:cNvCxnSpPr>
            <a:stCxn id="437" idx="2"/>
            <a:endCxn id="432" idx="0"/>
          </p:cNvCxnSpPr>
          <p:nvPr/>
        </p:nvCxnSpPr>
        <p:spPr>
          <a:xfrm rot="-5400000" flipH="1">
            <a:off x="3187298" y="1676925"/>
            <a:ext cx="206400" cy="2100"/>
          </a:xfrm>
          <a:prstGeom prst="bentConnector3">
            <a:avLst>
              <a:gd name="adj1" fmla="val 49975"/>
            </a:avLst>
          </a:prstGeom>
          <a:noFill/>
          <a:ln w="19050" cap="flat" cmpd="sng">
            <a:solidFill>
              <a:srgbClr val="FF9652"/>
            </a:solidFill>
            <a:prstDash val="solid"/>
            <a:round/>
            <a:headEnd type="none" w="med" len="med"/>
            <a:tailEnd type="stealth" w="med" len="med"/>
          </a:ln>
        </p:spPr>
      </p:cxnSp>
      <p:sp>
        <p:nvSpPr>
          <p:cNvPr id="440" name="Google Shape;440;p36"/>
          <p:cNvSpPr/>
          <p:nvPr/>
        </p:nvSpPr>
        <p:spPr>
          <a:xfrm rot="-5400000">
            <a:off x="273775" y="2961483"/>
            <a:ext cx="703500" cy="282600"/>
          </a:xfrm>
          <a:prstGeom prst="round2SameRect">
            <a:avLst>
              <a:gd name="adj1" fmla="val 16667"/>
              <a:gd name="adj2" fmla="val 0"/>
            </a:avLst>
          </a:prstGeom>
          <a:solidFill>
            <a:srgbClr val="073763"/>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Service</a:t>
            </a:r>
            <a:endParaRPr sz="1100">
              <a:solidFill>
                <a:schemeClr val="lt1"/>
              </a:solidFill>
            </a:endParaRPr>
          </a:p>
        </p:txBody>
      </p:sp>
      <p:sp>
        <p:nvSpPr>
          <p:cNvPr id="441" name="Google Shape;441;p36"/>
          <p:cNvSpPr/>
          <p:nvPr/>
        </p:nvSpPr>
        <p:spPr>
          <a:xfrm>
            <a:off x="942350" y="3120050"/>
            <a:ext cx="1130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b="1">
                <a:solidFill>
                  <a:srgbClr val="1C4587"/>
                </a:solidFill>
                <a:latin typeface="Inter" panose="02000503000000020004"/>
                <a:ea typeface="Inter" panose="02000503000000020004"/>
                <a:cs typeface="Inter" panose="02000503000000020004"/>
                <a:sym typeface="Inter" panose="02000503000000020004"/>
              </a:rPr>
              <a:t>PURCHASE</a:t>
            </a:r>
            <a:endParaRPr lang="fr-FR" alt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42" name="Google Shape;442;p36"/>
          <p:cNvSpPr/>
          <p:nvPr/>
        </p:nvSpPr>
        <p:spPr>
          <a:xfrm>
            <a:off x="1596650" y="2793575"/>
            <a:ext cx="1214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b="1">
                <a:solidFill>
                  <a:srgbClr val="1C4587"/>
                </a:solidFill>
                <a:latin typeface="Inter" panose="02000503000000020004"/>
                <a:ea typeface="Inter" panose="02000503000000020004"/>
                <a:cs typeface="Inter" panose="02000503000000020004"/>
                <a:sym typeface="Inter" panose="02000503000000020004"/>
              </a:rPr>
              <a:t>R&amp;D</a:t>
            </a:r>
            <a:endParaRPr lang="fr-F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43" name="Google Shape;443;p36"/>
          <p:cNvSpPr/>
          <p:nvPr/>
        </p:nvSpPr>
        <p:spPr>
          <a:xfrm>
            <a:off x="2496600" y="3116550"/>
            <a:ext cx="1214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b="1">
                <a:solidFill>
                  <a:srgbClr val="1C4587"/>
                </a:solidFill>
                <a:latin typeface="Inter" panose="02000503000000020004"/>
                <a:ea typeface="Inter" panose="02000503000000020004"/>
                <a:cs typeface="Inter" panose="02000503000000020004"/>
                <a:sym typeface="Inter" panose="02000503000000020004"/>
              </a:rPr>
              <a:t>operation team</a:t>
            </a:r>
            <a:endParaRPr lang="fr-FR" alt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44" name="Google Shape;444;p36"/>
          <p:cNvSpPr/>
          <p:nvPr/>
        </p:nvSpPr>
        <p:spPr>
          <a:xfrm>
            <a:off x="2825351" y="2793575"/>
            <a:ext cx="1332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humain ressource</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45" name="Google Shape;445;p36"/>
          <p:cNvSpPr/>
          <p:nvPr/>
        </p:nvSpPr>
        <p:spPr>
          <a:xfrm>
            <a:off x="4661625" y="2793575"/>
            <a:ext cx="1214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FINANCE</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46" name="Google Shape;446;p36"/>
          <p:cNvSpPr/>
          <p:nvPr/>
        </p:nvSpPr>
        <p:spPr>
          <a:xfrm>
            <a:off x="3762475" y="3120050"/>
            <a:ext cx="1184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i="1">
                <a:solidFill>
                  <a:srgbClr val="1C4587"/>
                </a:solidFill>
                <a:latin typeface="Inter" panose="02000503000000020004"/>
                <a:ea typeface="Inter" panose="02000503000000020004"/>
                <a:cs typeface="Inter" panose="02000503000000020004"/>
                <a:sym typeface="Inter" panose="02000503000000020004"/>
              </a:rPr>
              <a:t>MEDIA</a:t>
            </a:r>
            <a:endParaRPr 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32" name="Google Shape;432;p36"/>
          <p:cNvSpPr/>
          <p:nvPr/>
        </p:nvSpPr>
        <p:spPr>
          <a:xfrm>
            <a:off x="2862837" y="1781073"/>
            <a:ext cx="857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Clr>
                <a:schemeClr val="dk1"/>
              </a:buClr>
              <a:buSzPts val="1100"/>
              <a:buFont typeface="Arial" panose="020B0604020202020204"/>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47" name="Google Shape;447;p36"/>
          <p:cNvSpPr/>
          <p:nvPr/>
        </p:nvSpPr>
        <p:spPr>
          <a:xfrm>
            <a:off x="4971545" y="1038373"/>
            <a:ext cx="6768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34" name="Google Shape;434;p36"/>
          <p:cNvSpPr/>
          <p:nvPr/>
        </p:nvSpPr>
        <p:spPr>
          <a:xfrm>
            <a:off x="4987088" y="1781275"/>
            <a:ext cx="648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448" name="Google Shape;448;p36"/>
          <p:cNvCxnSpPr>
            <a:stCxn id="447" idx="2"/>
            <a:endCxn id="434" idx="0"/>
          </p:cNvCxnSpPr>
          <p:nvPr/>
        </p:nvCxnSpPr>
        <p:spPr>
          <a:xfrm rot="-5400000" flipH="1">
            <a:off x="5207345" y="1677373"/>
            <a:ext cx="206400" cy="1200"/>
          </a:xfrm>
          <a:prstGeom prst="bentConnector3">
            <a:avLst>
              <a:gd name="adj1" fmla="val 50025"/>
            </a:avLst>
          </a:prstGeom>
          <a:noFill/>
          <a:ln w="19050" cap="flat" cmpd="sng">
            <a:solidFill>
              <a:srgbClr val="FF9652"/>
            </a:solidFill>
            <a:prstDash val="solid"/>
            <a:round/>
            <a:headEnd type="none" w="med" len="med"/>
            <a:tailEnd type="stealth" w="med" len="med"/>
          </a:ln>
        </p:spPr>
      </p:cxnSp>
      <p:sp>
        <p:nvSpPr>
          <p:cNvPr id="449" name="Google Shape;449;p36"/>
          <p:cNvSpPr/>
          <p:nvPr/>
        </p:nvSpPr>
        <p:spPr>
          <a:xfrm>
            <a:off x="6301541" y="1779970"/>
            <a:ext cx="599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450" name="Google Shape;450;p36"/>
          <p:cNvSpPr/>
          <p:nvPr/>
        </p:nvSpPr>
        <p:spPr>
          <a:xfrm>
            <a:off x="7368263" y="1779975"/>
            <a:ext cx="828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451" name="Google Shape;451;p36"/>
          <p:cNvCxnSpPr>
            <a:stCxn id="449" idx="3"/>
            <a:endCxn id="450" idx="1"/>
          </p:cNvCxnSpPr>
          <p:nvPr/>
        </p:nvCxnSpPr>
        <p:spPr>
          <a:xfrm>
            <a:off x="6900941" y="2048170"/>
            <a:ext cx="467400" cy="600"/>
          </a:xfrm>
          <a:prstGeom prst="bentConnector3">
            <a:avLst>
              <a:gd name="adj1" fmla="val 49992"/>
            </a:avLst>
          </a:prstGeom>
          <a:noFill/>
          <a:ln w="19050" cap="flat" cmpd="sng">
            <a:solidFill>
              <a:srgbClr val="FF9652"/>
            </a:solidFill>
            <a:prstDash val="solid"/>
            <a:round/>
            <a:headEnd type="none" w="med" len="med"/>
            <a:tailEnd type="stealth" w="med" len="med"/>
          </a:ln>
        </p:spPr>
      </p:cxnSp>
      <p:cxnSp>
        <p:nvCxnSpPr>
          <p:cNvPr id="452" name="Google Shape;452;p36"/>
          <p:cNvCxnSpPr>
            <a:stCxn id="434" idx="3"/>
            <a:endCxn id="449" idx="1"/>
          </p:cNvCxnSpPr>
          <p:nvPr/>
        </p:nvCxnSpPr>
        <p:spPr>
          <a:xfrm rot="10800000" flipH="1">
            <a:off x="5635088" y="2048275"/>
            <a:ext cx="666600" cy="1200"/>
          </a:xfrm>
          <a:prstGeom prst="bentConnector3">
            <a:avLst>
              <a:gd name="adj1" fmla="val 49989"/>
            </a:avLst>
          </a:prstGeom>
          <a:noFill/>
          <a:ln w="19050" cap="flat" cmpd="sng">
            <a:solidFill>
              <a:srgbClr val="FF9652"/>
            </a:solidFill>
            <a:prstDash val="solid"/>
            <a:round/>
            <a:headEnd type="none" w="med" len="med"/>
            <a:tailEnd type="stealth" w="med" len="med"/>
          </a:ln>
        </p:spPr>
      </p:cxnSp>
      <p:sp>
        <p:nvSpPr>
          <p:cNvPr id="453" name="Google Shape;453;p36"/>
          <p:cNvSpPr/>
          <p:nvPr/>
        </p:nvSpPr>
        <p:spPr>
          <a:xfrm>
            <a:off x="4951675" y="3120050"/>
            <a:ext cx="1494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SALES</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54" name="Google Shape;454;p36"/>
          <p:cNvSpPr/>
          <p:nvPr/>
        </p:nvSpPr>
        <p:spPr>
          <a:xfrm>
            <a:off x="6561825" y="2793575"/>
            <a:ext cx="1740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CUSTOMER SUCCES</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55" name="Google Shape;455;p36"/>
          <p:cNvSpPr/>
          <p:nvPr/>
        </p:nvSpPr>
        <p:spPr>
          <a:xfrm rot="-5400000">
            <a:off x="-45575" y="1326851"/>
            <a:ext cx="1342200" cy="282600"/>
          </a:xfrm>
          <a:prstGeom prst="round2SameRect">
            <a:avLst>
              <a:gd name="adj1" fmla="val 16667"/>
              <a:gd name="adj2" fmla="val 0"/>
            </a:avLst>
          </a:prstGeom>
          <a:solidFill>
            <a:srgbClr val="36A9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lt1"/>
                </a:solidFill>
              </a:rPr>
              <a:t>Activity model</a:t>
            </a:r>
            <a:endParaRPr sz="1100">
              <a:solidFill>
                <a:schemeClr val="lt1"/>
              </a:solidFill>
            </a:endParaRPr>
          </a:p>
        </p:txBody>
      </p:sp>
      <p:sp>
        <p:nvSpPr>
          <p:cNvPr id="456" name="Google Shape;456;p36"/>
          <p:cNvSpPr/>
          <p:nvPr/>
        </p:nvSpPr>
        <p:spPr>
          <a:xfrm>
            <a:off x="112225" y="4157702"/>
            <a:ext cx="1635300" cy="985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36"/>
          <p:cNvSpPr/>
          <p:nvPr/>
        </p:nvSpPr>
        <p:spPr>
          <a:xfrm>
            <a:off x="200925" y="3539126"/>
            <a:ext cx="8790300" cy="572700"/>
          </a:xfrm>
          <a:prstGeom prst="roundRect">
            <a:avLst>
              <a:gd name="adj" fmla="val 16667"/>
            </a:avLst>
          </a:prstGeom>
          <a:solidFill>
            <a:srgbClr val="D0E0E3"/>
          </a:solidFill>
          <a:ln w="28575" cap="flat" cmpd="sng">
            <a:solidFill>
              <a:srgbClr val="36A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36"/>
          <p:cNvSpPr/>
          <p:nvPr/>
        </p:nvSpPr>
        <p:spPr>
          <a:xfrm>
            <a:off x="200925" y="4313225"/>
            <a:ext cx="8790300" cy="572700"/>
          </a:xfrm>
          <a:prstGeom prst="roundRect">
            <a:avLst>
              <a:gd name="adj" fmla="val 16667"/>
            </a:avLst>
          </a:prstGeom>
          <a:solidFill>
            <a:srgbClr val="CFE2F3"/>
          </a:solidFill>
          <a:ln w="2857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9" name="Google Shape;459;p36"/>
          <p:cNvGrpSpPr/>
          <p:nvPr/>
        </p:nvGrpSpPr>
        <p:grpSpPr>
          <a:xfrm>
            <a:off x="1154955" y="1774559"/>
            <a:ext cx="702000" cy="536400"/>
            <a:chOff x="1198775" y="1779970"/>
            <a:chExt cx="702000" cy="536400"/>
          </a:xfrm>
        </p:grpSpPr>
        <p:sp>
          <p:nvSpPr>
            <p:cNvPr id="460" name="Google Shape;460;p36"/>
            <p:cNvSpPr/>
            <p:nvPr/>
          </p:nvSpPr>
          <p:spPr>
            <a:xfrm>
              <a:off x="1198775" y="1779970"/>
              <a:ext cx="7020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Supply</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61" name="Google Shape;461;p36"/>
            <p:cNvPicPr preferRelativeResize="0"/>
            <p:nvPr/>
          </p:nvPicPr>
          <p:blipFill>
            <a:blip r:embed="rId1"/>
            <a:stretch>
              <a:fillRect/>
            </a:stretch>
          </p:blipFill>
          <p:spPr>
            <a:xfrm>
              <a:off x="1399550" y="1820345"/>
              <a:ext cx="297850" cy="297850"/>
            </a:xfrm>
            <a:prstGeom prst="rect">
              <a:avLst/>
            </a:prstGeom>
            <a:noFill/>
            <a:ln>
              <a:noFill/>
            </a:ln>
          </p:spPr>
        </p:pic>
      </p:grpSp>
      <p:grpSp>
        <p:nvGrpSpPr>
          <p:cNvPr id="462" name="Google Shape;462;p36"/>
          <p:cNvGrpSpPr/>
          <p:nvPr/>
        </p:nvGrpSpPr>
        <p:grpSpPr>
          <a:xfrm>
            <a:off x="2842639" y="1765669"/>
            <a:ext cx="857400" cy="536400"/>
            <a:chOff x="2862837" y="1781073"/>
            <a:chExt cx="857400" cy="536400"/>
          </a:xfrm>
        </p:grpSpPr>
        <p:sp>
          <p:nvSpPr>
            <p:cNvPr id="463" name="Google Shape;463;p36"/>
            <p:cNvSpPr/>
            <p:nvPr/>
          </p:nvSpPr>
          <p:spPr>
            <a:xfrm>
              <a:off x="2862837" y="1781073"/>
              <a:ext cx="857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Clr>
                  <a:schemeClr val="dk1"/>
                </a:buClr>
                <a:buSzPts val="1100"/>
                <a:buFont typeface="Arial" panose="020B0604020202020204"/>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Production</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64" name="Google Shape;464;p36"/>
            <p:cNvPicPr preferRelativeResize="0"/>
            <p:nvPr/>
          </p:nvPicPr>
          <p:blipFill>
            <a:blip r:embed="rId2"/>
            <a:stretch>
              <a:fillRect/>
            </a:stretch>
          </p:blipFill>
          <p:spPr>
            <a:xfrm>
              <a:off x="3160900" y="1829974"/>
              <a:ext cx="261300" cy="297269"/>
            </a:xfrm>
            <a:prstGeom prst="rect">
              <a:avLst/>
            </a:prstGeom>
            <a:noFill/>
            <a:ln>
              <a:noFill/>
            </a:ln>
          </p:spPr>
        </p:pic>
      </p:grpSp>
      <p:grpSp>
        <p:nvGrpSpPr>
          <p:cNvPr id="465" name="Google Shape;465;p36"/>
          <p:cNvGrpSpPr/>
          <p:nvPr/>
        </p:nvGrpSpPr>
        <p:grpSpPr>
          <a:xfrm>
            <a:off x="2829305" y="1092569"/>
            <a:ext cx="871500" cy="536400"/>
            <a:chOff x="2853698" y="1038376"/>
            <a:chExt cx="871500" cy="536400"/>
          </a:xfrm>
        </p:grpSpPr>
        <p:sp>
          <p:nvSpPr>
            <p:cNvPr id="466" name="Google Shape;466;p36"/>
            <p:cNvSpPr/>
            <p:nvPr/>
          </p:nvSpPr>
          <p:spPr>
            <a:xfrm>
              <a:off x="2853698" y="1038376"/>
              <a:ext cx="871500" cy="5364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Recruitment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67" name="Google Shape;467;p36"/>
            <p:cNvPicPr preferRelativeResize="0"/>
            <p:nvPr/>
          </p:nvPicPr>
          <p:blipFill>
            <a:blip r:embed="rId3"/>
            <a:stretch>
              <a:fillRect/>
            </a:stretch>
          </p:blipFill>
          <p:spPr>
            <a:xfrm>
              <a:off x="3165384" y="1078771"/>
              <a:ext cx="248100" cy="248100"/>
            </a:xfrm>
            <a:prstGeom prst="rect">
              <a:avLst/>
            </a:prstGeom>
            <a:noFill/>
            <a:ln>
              <a:noFill/>
            </a:ln>
          </p:spPr>
        </p:pic>
      </p:grpSp>
      <p:grpSp>
        <p:nvGrpSpPr>
          <p:cNvPr id="468" name="Google Shape;468;p36"/>
          <p:cNvGrpSpPr/>
          <p:nvPr/>
        </p:nvGrpSpPr>
        <p:grpSpPr>
          <a:xfrm>
            <a:off x="2047470" y="1091299"/>
            <a:ext cx="615600" cy="536400"/>
            <a:chOff x="2070280" y="1038373"/>
            <a:chExt cx="615600" cy="536400"/>
          </a:xfrm>
        </p:grpSpPr>
        <p:sp>
          <p:nvSpPr>
            <p:cNvPr id="469" name="Google Shape;469;p36"/>
            <p:cNvSpPr/>
            <p:nvPr/>
          </p:nvSpPr>
          <p:spPr>
            <a:xfrm>
              <a:off x="2070280" y="1038373"/>
              <a:ext cx="6156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R&amp;D</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70" name="Google Shape;470;p36"/>
            <p:cNvPicPr preferRelativeResize="0"/>
            <p:nvPr/>
          </p:nvPicPr>
          <p:blipFill>
            <a:blip r:embed="rId4"/>
            <a:stretch>
              <a:fillRect/>
            </a:stretch>
          </p:blipFill>
          <p:spPr>
            <a:xfrm>
              <a:off x="2236773" y="1080097"/>
              <a:ext cx="282600" cy="245464"/>
            </a:xfrm>
            <a:prstGeom prst="rect">
              <a:avLst/>
            </a:prstGeom>
            <a:noFill/>
            <a:ln>
              <a:noFill/>
            </a:ln>
          </p:spPr>
        </p:pic>
      </p:grpSp>
      <p:grpSp>
        <p:nvGrpSpPr>
          <p:cNvPr id="471" name="Google Shape;471;p36"/>
          <p:cNvGrpSpPr/>
          <p:nvPr/>
        </p:nvGrpSpPr>
        <p:grpSpPr>
          <a:xfrm>
            <a:off x="4000579" y="1048119"/>
            <a:ext cx="749100" cy="536400"/>
            <a:chOff x="4008909" y="1038373"/>
            <a:chExt cx="749100" cy="536400"/>
          </a:xfrm>
        </p:grpSpPr>
        <p:sp>
          <p:nvSpPr>
            <p:cNvPr id="472" name="Google Shape;472;p36"/>
            <p:cNvSpPr/>
            <p:nvPr/>
          </p:nvSpPr>
          <p:spPr>
            <a:xfrm>
              <a:off x="4008909" y="1038373"/>
              <a:ext cx="749100" cy="53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Ads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73" name="Google Shape;473;p36"/>
            <p:cNvPicPr preferRelativeResize="0"/>
            <p:nvPr/>
          </p:nvPicPr>
          <p:blipFill>
            <a:blip r:embed="rId5"/>
            <a:stretch>
              <a:fillRect/>
            </a:stretch>
          </p:blipFill>
          <p:spPr>
            <a:xfrm>
              <a:off x="4260796" y="1090626"/>
              <a:ext cx="261300" cy="261329"/>
            </a:xfrm>
            <a:prstGeom prst="rect">
              <a:avLst/>
            </a:prstGeom>
            <a:noFill/>
            <a:ln>
              <a:noFill/>
            </a:ln>
          </p:spPr>
        </p:pic>
      </p:grpSp>
      <p:grpSp>
        <p:nvGrpSpPr>
          <p:cNvPr id="474" name="Google Shape;474;p36"/>
          <p:cNvGrpSpPr/>
          <p:nvPr/>
        </p:nvGrpSpPr>
        <p:grpSpPr>
          <a:xfrm>
            <a:off x="4988358" y="1829804"/>
            <a:ext cx="648000" cy="536400"/>
            <a:chOff x="4987088" y="1781275"/>
            <a:chExt cx="648000" cy="536400"/>
          </a:xfrm>
        </p:grpSpPr>
        <p:sp>
          <p:nvSpPr>
            <p:cNvPr id="475" name="Google Shape;475;p36"/>
            <p:cNvSpPr/>
            <p:nvPr/>
          </p:nvSpPr>
          <p:spPr>
            <a:xfrm>
              <a:off x="4987088" y="1781275"/>
              <a:ext cx="6480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Sales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76" name="Google Shape;476;p36"/>
            <p:cNvPicPr preferRelativeResize="0"/>
            <p:nvPr/>
          </p:nvPicPr>
          <p:blipFill>
            <a:blip r:embed="rId6"/>
            <a:stretch>
              <a:fillRect/>
            </a:stretch>
          </p:blipFill>
          <p:spPr>
            <a:xfrm>
              <a:off x="5149642" y="1841827"/>
              <a:ext cx="248100" cy="217503"/>
            </a:xfrm>
            <a:prstGeom prst="rect">
              <a:avLst/>
            </a:prstGeom>
            <a:noFill/>
            <a:ln>
              <a:noFill/>
            </a:ln>
          </p:spPr>
        </p:pic>
      </p:grpSp>
      <p:grpSp>
        <p:nvGrpSpPr>
          <p:cNvPr id="477" name="Google Shape;477;p36"/>
          <p:cNvGrpSpPr/>
          <p:nvPr/>
        </p:nvGrpSpPr>
        <p:grpSpPr>
          <a:xfrm>
            <a:off x="6261708" y="1834884"/>
            <a:ext cx="599400" cy="536400"/>
            <a:chOff x="6301541" y="1779970"/>
            <a:chExt cx="599400" cy="536400"/>
          </a:xfrm>
        </p:grpSpPr>
        <p:sp>
          <p:nvSpPr>
            <p:cNvPr id="478" name="Google Shape;478;p36"/>
            <p:cNvSpPr/>
            <p:nvPr/>
          </p:nvSpPr>
          <p:spPr>
            <a:xfrm>
              <a:off x="6301541" y="1779970"/>
              <a:ext cx="599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Client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79" name="Google Shape;479;p36"/>
            <p:cNvPicPr preferRelativeResize="0"/>
            <p:nvPr/>
          </p:nvPicPr>
          <p:blipFill>
            <a:blip r:embed="rId7"/>
            <a:stretch>
              <a:fillRect/>
            </a:stretch>
          </p:blipFill>
          <p:spPr>
            <a:xfrm>
              <a:off x="6446032" y="1835775"/>
              <a:ext cx="310418" cy="278100"/>
            </a:xfrm>
            <a:prstGeom prst="rect">
              <a:avLst/>
            </a:prstGeom>
            <a:noFill/>
            <a:ln>
              <a:noFill/>
            </a:ln>
          </p:spPr>
        </p:pic>
      </p:grpSp>
      <p:grpSp>
        <p:nvGrpSpPr>
          <p:cNvPr id="480" name="Google Shape;480;p36"/>
          <p:cNvGrpSpPr/>
          <p:nvPr/>
        </p:nvGrpSpPr>
        <p:grpSpPr>
          <a:xfrm>
            <a:off x="7388373" y="1833614"/>
            <a:ext cx="828000" cy="536400"/>
            <a:chOff x="7368263" y="1779975"/>
            <a:chExt cx="828000" cy="536400"/>
          </a:xfrm>
        </p:grpSpPr>
        <p:sp>
          <p:nvSpPr>
            <p:cNvPr id="481" name="Google Shape;481;p36"/>
            <p:cNvSpPr/>
            <p:nvPr/>
          </p:nvSpPr>
          <p:spPr>
            <a:xfrm>
              <a:off x="7368263" y="1779975"/>
              <a:ext cx="8280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Clr>
                  <a:schemeClr val="dk1"/>
                </a:buClr>
                <a:buSzPts val="1100"/>
                <a:buFont typeface="Arial" panose="020B0604020202020204"/>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Customer Relations</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82" name="Google Shape;482;p36"/>
            <p:cNvPicPr preferRelativeResize="0"/>
            <p:nvPr/>
          </p:nvPicPr>
          <p:blipFill>
            <a:blip r:embed="rId8"/>
            <a:stretch>
              <a:fillRect/>
            </a:stretch>
          </p:blipFill>
          <p:spPr>
            <a:xfrm>
              <a:off x="7652675" y="1795082"/>
              <a:ext cx="259200" cy="259200"/>
            </a:xfrm>
            <a:prstGeom prst="rect">
              <a:avLst/>
            </a:prstGeom>
            <a:noFill/>
            <a:ln>
              <a:noFill/>
            </a:ln>
          </p:spPr>
        </p:pic>
      </p:grpSp>
      <p:grpSp>
        <p:nvGrpSpPr>
          <p:cNvPr id="483" name="Google Shape;483;p36"/>
          <p:cNvGrpSpPr/>
          <p:nvPr/>
        </p:nvGrpSpPr>
        <p:grpSpPr>
          <a:xfrm>
            <a:off x="4948314" y="1117969"/>
            <a:ext cx="676800" cy="536400"/>
            <a:chOff x="4971545" y="1038373"/>
            <a:chExt cx="676800" cy="536400"/>
          </a:xfrm>
        </p:grpSpPr>
        <p:sp>
          <p:nvSpPr>
            <p:cNvPr id="484" name="Google Shape;484;p36"/>
            <p:cNvSpPr/>
            <p:nvPr/>
          </p:nvSpPr>
          <p:spPr>
            <a:xfrm>
              <a:off x="4971545" y="1038373"/>
              <a:ext cx="676800" cy="53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Payment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485" name="Google Shape;485;p36"/>
            <p:cNvPicPr preferRelativeResize="0"/>
            <p:nvPr/>
          </p:nvPicPr>
          <p:blipFill>
            <a:blip r:embed="rId9"/>
            <a:stretch>
              <a:fillRect/>
            </a:stretch>
          </p:blipFill>
          <p:spPr>
            <a:xfrm>
              <a:off x="5174076" y="1108861"/>
              <a:ext cx="248100" cy="221972"/>
            </a:xfrm>
            <a:prstGeom prst="rect">
              <a:avLst/>
            </a:prstGeom>
            <a:noFill/>
            <a:ln>
              <a:noFill/>
            </a:ln>
          </p:spPr>
        </p:pic>
      </p:grpSp>
      <p:sp>
        <p:nvSpPr>
          <p:cNvPr id="486" name="Google Shape;486;p36"/>
          <p:cNvSpPr/>
          <p:nvPr/>
        </p:nvSpPr>
        <p:spPr>
          <a:xfrm>
            <a:off x="7661350" y="4482438"/>
            <a:ext cx="1130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87" name="Google Shape;487;p36"/>
          <p:cNvSpPr/>
          <p:nvPr/>
        </p:nvSpPr>
        <p:spPr>
          <a:xfrm>
            <a:off x="1383250" y="4482438"/>
            <a:ext cx="1214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88" name="Google Shape;488;p36"/>
          <p:cNvSpPr/>
          <p:nvPr/>
        </p:nvSpPr>
        <p:spPr>
          <a:xfrm>
            <a:off x="6717300" y="4482438"/>
            <a:ext cx="1214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489" name="Google Shape;489;p36"/>
          <p:cNvSpPr/>
          <p:nvPr/>
        </p:nvSpPr>
        <p:spPr>
          <a:xfrm>
            <a:off x="2327300" y="4482438"/>
            <a:ext cx="1332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90" name="Google Shape;490;p36"/>
          <p:cNvSpPr/>
          <p:nvPr/>
        </p:nvSpPr>
        <p:spPr>
          <a:xfrm>
            <a:off x="5773250" y="4482438"/>
            <a:ext cx="1214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91" name="Google Shape;491;p36"/>
          <p:cNvSpPr/>
          <p:nvPr/>
        </p:nvSpPr>
        <p:spPr>
          <a:xfrm>
            <a:off x="3389250" y="4482438"/>
            <a:ext cx="1184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92" name="Google Shape;492;p36"/>
          <p:cNvSpPr/>
          <p:nvPr/>
        </p:nvSpPr>
        <p:spPr>
          <a:xfrm>
            <a:off x="159300" y="4482438"/>
            <a:ext cx="1494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493" name="Google Shape;493;p36"/>
          <p:cNvSpPr/>
          <p:nvPr/>
        </p:nvSpPr>
        <p:spPr>
          <a:xfrm>
            <a:off x="4303300" y="4482438"/>
            <a:ext cx="1740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97" name="Shape 497"/>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09" name="Shape 109"/>
        <p:cNvGrpSpPr/>
        <p:nvPr/>
      </p:nvGrpSpPr>
      <p:grpSpPr>
        <a:xfrm>
          <a:off x="0" y="0"/>
          <a:ext cx="0" cy="0"/>
          <a:chOff x="0" y="0"/>
          <a:chExt cx="0" cy="0"/>
        </a:xfrm>
      </p:grpSpPr>
      <p:sp>
        <p:nvSpPr>
          <p:cNvPr id="110" name="Google Shape;110;p25"/>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Instructions</a:t>
            </a:r>
            <a:endParaRPr b="0">
              <a:latin typeface="Inter ExtraLight" panose="02000503000000020004"/>
              <a:ea typeface="Inter ExtraLight" panose="02000503000000020004"/>
              <a:cs typeface="Inter ExtraLight" panose="02000503000000020004"/>
              <a:sym typeface="Inter ExtraLight" panose="02000503000000020004"/>
            </a:endParaRPr>
          </a:p>
        </p:txBody>
      </p:sp>
      <p:sp>
        <p:nvSpPr>
          <p:cNvPr id="111" name="Google Shape;111;p25"/>
          <p:cNvSpPr txBox="1"/>
          <p:nvPr>
            <p:ph type="body" idx="1"/>
          </p:nvPr>
        </p:nvSpPr>
        <p:spPr>
          <a:xfrm>
            <a:off x="311700" y="1000750"/>
            <a:ext cx="8520600" cy="310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t>Quickly analyse 3 types of business models:</a:t>
            </a:r>
            <a:endParaRPr sz="1400"/>
          </a:p>
          <a:p>
            <a:pPr marL="457200" lvl="0" indent="-317500" algn="l" rtl="0">
              <a:spcBef>
                <a:spcPts val="0"/>
              </a:spcBef>
              <a:spcAft>
                <a:spcPts val="0"/>
              </a:spcAft>
              <a:buSzPts val="1400"/>
              <a:buChar char="●"/>
            </a:pPr>
            <a:r>
              <a:rPr lang="en-GB" sz="1400"/>
              <a:t>E-commerce</a:t>
            </a:r>
            <a:endParaRPr sz="1400"/>
          </a:p>
          <a:p>
            <a:pPr marL="457200" lvl="0" indent="-317500" algn="l" rtl="0">
              <a:spcBef>
                <a:spcPts val="0"/>
              </a:spcBef>
              <a:spcAft>
                <a:spcPts val="0"/>
              </a:spcAft>
              <a:buSzPts val="1400"/>
              <a:buChar char="●"/>
            </a:pPr>
            <a:r>
              <a:rPr lang="en-GB" sz="1400"/>
              <a:t>SaaS</a:t>
            </a:r>
            <a:endParaRPr sz="1400"/>
          </a:p>
          <a:p>
            <a:pPr marL="457200" lvl="0" indent="-317500" algn="l" rtl="0">
              <a:spcBef>
                <a:spcPts val="0"/>
              </a:spcBef>
              <a:spcAft>
                <a:spcPts val="0"/>
              </a:spcAft>
              <a:buSzPts val="1400"/>
              <a:buChar char="●"/>
            </a:pPr>
            <a:r>
              <a:rPr lang="en-GB" sz="1400"/>
              <a:t>Industry</a:t>
            </a:r>
            <a:endParaRPr sz="1400"/>
          </a:p>
          <a:p>
            <a:pPr marL="457200" lvl="0" indent="0" algn="l" rtl="0">
              <a:spcBef>
                <a:spcPts val="0"/>
              </a:spcBef>
              <a:spcAft>
                <a:spcPts val="0"/>
              </a:spcAft>
              <a:buNone/>
            </a:pPr>
            <a:endParaRPr sz="1400"/>
          </a:p>
          <a:p>
            <a:pPr marL="0" lvl="0" indent="0" algn="l" rtl="0">
              <a:spcBef>
                <a:spcPts val="0"/>
              </a:spcBef>
              <a:spcAft>
                <a:spcPts val="0"/>
              </a:spcAft>
              <a:buNone/>
            </a:pPr>
            <a:r>
              <a:rPr lang="en-GB" sz="1400"/>
              <a:t>In the descriptive diagram, put in the right place: </a:t>
            </a:r>
            <a:endParaRPr sz="1400"/>
          </a:p>
          <a:p>
            <a:pPr marL="457200" lvl="0" indent="-317500" algn="l" rtl="0">
              <a:spcBef>
                <a:spcPts val="0"/>
              </a:spcBef>
              <a:spcAft>
                <a:spcPts val="0"/>
              </a:spcAft>
              <a:buSzPts val="1400"/>
              <a:buChar char="●"/>
            </a:pPr>
            <a:r>
              <a:rPr lang="en-GB" sz="1400"/>
              <a:t>Activities</a:t>
            </a:r>
            <a:endParaRPr sz="1400"/>
          </a:p>
          <a:p>
            <a:pPr marL="457200" lvl="0" indent="-317500" algn="l" rtl="0">
              <a:spcBef>
                <a:spcPts val="0"/>
              </a:spcBef>
              <a:spcAft>
                <a:spcPts val="0"/>
              </a:spcAft>
              <a:buSzPts val="1400"/>
              <a:buChar char="●"/>
            </a:pPr>
            <a:r>
              <a:rPr lang="en-GB" sz="1400"/>
              <a:t>Services</a:t>
            </a:r>
            <a:endParaRPr sz="1400"/>
          </a:p>
          <a:p>
            <a:pPr marL="457200" lvl="0" indent="-317500" algn="l" rtl="0">
              <a:spcBef>
                <a:spcPts val="0"/>
              </a:spcBef>
              <a:spcAft>
                <a:spcPts val="0"/>
              </a:spcAft>
              <a:buSzPts val="1400"/>
              <a:buChar char="●"/>
            </a:pPr>
            <a:r>
              <a:rPr lang="en-GB" sz="1400"/>
              <a:t>Business tools</a:t>
            </a:r>
            <a:endParaRPr sz="1400"/>
          </a:p>
          <a:p>
            <a:pPr marL="457200" lvl="0" indent="0" algn="l" rtl="0">
              <a:spcBef>
                <a:spcPts val="0"/>
              </a:spcBef>
              <a:spcAft>
                <a:spcPts val="0"/>
              </a:spcAft>
              <a:buNone/>
            </a:p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15" name="Shape 115"/>
        <p:cNvGrpSpPr/>
        <p:nvPr/>
      </p:nvGrpSpPr>
      <p:grpSpPr>
        <a:xfrm>
          <a:off x="0" y="0"/>
          <a:ext cx="0" cy="0"/>
          <a:chOff x="0" y="0"/>
          <a:chExt cx="0" cy="0"/>
        </a:xfrm>
      </p:grpSpPr>
      <p:sp>
        <p:nvSpPr>
          <p:cNvPr id="116" name="Google Shape;116;p26"/>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Greenweez</a:t>
            </a:r>
            <a:endParaRPr lang="en-GB"/>
          </a:p>
        </p:txBody>
      </p:sp>
      <p:sp>
        <p:nvSpPr>
          <p:cNvPr id="117" name="Google Shape;117;p26"/>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solidFill>
                  <a:schemeClr val="dk1"/>
                </a:solidFill>
                <a:latin typeface="Arial" panose="020B0604020202020204"/>
                <a:ea typeface="Arial" panose="020B0604020202020204"/>
                <a:cs typeface="Arial" panose="020B0604020202020204"/>
                <a:sym typeface="Arial" panose="020B0604020202020204"/>
              </a:rPr>
              <a:t>Activities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activities in the company, place the different teams and activities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Greenweez is an e-commerce company selling organic products on its website managed by the IT team.</a:t>
            </a:r>
            <a:br>
              <a:rPr lang="en-GB" sz="1200">
                <a:solidFill>
                  <a:srgbClr val="606060"/>
                </a:solidFill>
                <a:latin typeface="Arial" panose="020B0604020202020204"/>
                <a:ea typeface="Arial" panose="020B0604020202020204"/>
                <a:cs typeface="Arial" panose="020B0604020202020204"/>
                <a:sym typeface="Arial" panose="020B0604020202020204"/>
              </a:rPr>
            </a:br>
            <a:r>
              <a:rPr lang="en-GB" sz="1200">
                <a:solidFill>
                  <a:srgbClr val="606060"/>
                </a:solidFill>
                <a:latin typeface="Arial" panose="020B0604020202020204"/>
                <a:ea typeface="Arial" panose="020B0604020202020204"/>
                <a:cs typeface="Arial" panose="020B0604020202020204"/>
                <a:sym typeface="Arial" panose="020B0604020202020204"/>
              </a:rPr>
              <a:t>The media team creates online advertisements to drive traffic; traffic is monitored and optimized by the traffic management team. Then, visitors can create their user account with their email.</a:t>
            </a:r>
            <a:br>
              <a:rPr lang="en-GB" sz="1200">
                <a:solidFill>
                  <a:srgbClr val="606060"/>
                </a:solidFill>
                <a:latin typeface="Arial" panose="020B0604020202020204"/>
                <a:ea typeface="Arial" panose="020B0604020202020204"/>
                <a:cs typeface="Arial" panose="020B0604020202020204"/>
                <a:sym typeface="Arial" panose="020B0604020202020204"/>
              </a:rPr>
            </a:br>
            <a:r>
              <a:rPr lang="en-GB" sz="1200">
                <a:solidFill>
                  <a:srgbClr val="606060"/>
                </a:solidFill>
                <a:latin typeface="Arial" panose="020B0604020202020204"/>
                <a:ea typeface="Arial" panose="020B0604020202020204"/>
                <a:cs typeface="Arial" panose="020B0604020202020204"/>
                <a:sym typeface="Arial" panose="020B0604020202020204"/>
              </a:rPr>
              <a:t>The CRM (Customer Relationship Management) team can thus send e-mail campaigns to recommend relevant products and inform about discounts and campaigns created by the marketing team (com’, pricing and merchandising).</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The products are selected by the procurement or purchasing team which is also in charge of purchasing and inventory management. Payment and profitability of orders are monitored by the finance team.</a:t>
            </a:r>
            <a:br>
              <a:rPr lang="en-GB" sz="1200">
                <a:solidFill>
                  <a:srgbClr val="606060"/>
                </a:solidFill>
                <a:latin typeface="Arial" panose="020B0604020202020204"/>
                <a:ea typeface="Arial" panose="020B0604020202020204"/>
                <a:cs typeface="Arial" panose="020B0604020202020204"/>
                <a:sym typeface="Arial" panose="020B0604020202020204"/>
              </a:rPr>
            </a:br>
            <a:r>
              <a:rPr lang="en-GB" sz="1200">
                <a:solidFill>
                  <a:srgbClr val="606060"/>
                </a:solidFill>
                <a:latin typeface="Arial" panose="020B0604020202020204"/>
                <a:ea typeface="Arial" panose="020B0604020202020204"/>
                <a:cs typeface="Arial" panose="020B0604020202020204"/>
                <a:sym typeface="Arial" panose="020B0604020202020204"/>
              </a:rPr>
              <a:t>The operations team is then responsible for shipping and delivering orders. If there is a problem, the customer service team responds to the customer and refunds them if necessary.</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pic>
        <p:nvPicPr>
          <p:cNvPr id="118" name="Google Shape;118;p26"/>
          <p:cNvPicPr preferRelativeResize="0"/>
          <p:nvPr/>
        </p:nvPicPr>
        <p:blipFill>
          <a:blip r:embed="rId1"/>
          <a:stretch>
            <a:fillRect/>
          </a:stretch>
        </p:blipFill>
        <p:spPr>
          <a:xfrm>
            <a:off x="6518150" y="-156325"/>
            <a:ext cx="2314150" cy="1157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22" name="Shape 122"/>
        <p:cNvGrpSpPr/>
        <p:nvPr/>
      </p:nvGrpSpPr>
      <p:grpSpPr>
        <a:xfrm>
          <a:off x="0" y="0"/>
          <a:ext cx="0" cy="0"/>
          <a:chOff x="0" y="0"/>
          <a:chExt cx="0" cy="0"/>
        </a:xfrm>
      </p:grpSpPr>
      <p:sp>
        <p:nvSpPr>
          <p:cNvPr id="123" name="Google Shape;123;p27"/>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Greenweez</a:t>
            </a:r>
            <a:endParaRPr lang="en-GB"/>
          </a:p>
        </p:txBody>
      </p:sp>
      <p:sp>
        <p:nvSpPr>
          <p:cNvPr id="124" name="Google Shape;124;p27"/>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solidFill>
                  <a:schemeClr val="dk1"/>
                </a:solidFill>
                <a:latin typeface="Arial" panose="020B0604020202020204"/>
                <a:ea typeface="Arial" panose="020B0604020202020204"/>
                <a:cs typeface="Arial" panose="020B0604020202020204"/>
                <a:sym typeface="Arial" panose="020B0604020202020204"/>
              </a:rPr>
              <a:t>Business tools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business tools used in the company, place the tools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r>
              <a:rPr lang="en-GB" sz="1200">
                <a:solidFill>
                  <a:srgbClr val="606060"/>
                </a:solidFill>
                <a:latin typeface="Arial" panose="020B0604020202020204"/>
                <a:ea typeface="Arial" panose="020B0604020202020204"/>
                <a:cs typeface="Arial" panose="020B0604020202020204"/>
                <a:sym typeface="Arial" panose="020B0604020202020204"/>
              </a:rPr>
              <a:t>ℹ️ Greenweez uses many tools to manage its various activities. Adyen allows payment by credit card while Odoo is used to manage invoices and accounting. AB Tasty is used to optimize the website through AB testing. The product catalog and inventory are tracked by a PIM (Product Information Management) platform called Akeneo. Customer Service uses Salesforce to respond to customer support requests while newsletter emails are sent through Selligent. Online ads are served via Google Ads, Facebook or Criteo. Finally, parcel tracking during transport is provided by Shipup.</a:t>
            </a:r>
            <a:endParaRPr sz="14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pic>
        <p:nvPicPr>
          <p:cNvPr id="125" name="Google Shape;125;p27"/>
          <p:cNvPicPr preferRelativeResize="0"/>
          <p:nvPr/>
        </p:nvPicPr>
        <p:blipFill>
          <a:blip r:embed="rId1"/>
          <a:stretch>
            <a:fillRect/>
          </a:stretch>
        </p:blipFill>
        <p:spPr>
          <a:xfrm>
            <a:off x="6518150" y="-156325"/>
            <a:ext cx="2314150" cy="1157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29" name="Shape 129"/>
        <p:cNvGrpSpPr/>
        <p:nvPr/>
      </p:nvGrpSpPr>
      <p:grpSpPr>
        <a:xfrm>
          <a:off x="0" y="0"/>
          <a:ext cx="0" cy="0"/>
          <a:chOff x="0" y="0"/>
          <a:chExt cx="0" cy="0"/>
        </a:xfrm>
      </p:grpSpPr>
      <p:sp>
        <p:nvSpPr>
          <p:cNvPr id="130" name="Google Shape;130;p28"/>
          <p:cNvSpPr/>
          <p:nvPr/>
        </p:nvSpPr>
        <p:spPr>
          <a:xfrm>
            <a:off x="112225" y="4157702"/>
            <a:ext cx="1635300" cy="985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8"/>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Greenweez</a:t>
            </a:r>
            <a:r>
              <a:rPr lang="en-GB"/>
              <a:t> </a:t>
            </a:r>
            <a:r>
              <a:rPr lang="en-GB" sz="2000" i="1"/>
              <a:t>(E-commerce)</a:t>
            </a:r>
            <a:endParaRPr sz="2000" i="1"/>
          </a:p>
        </p:txBody>
      </p:sp>
      <p:sp>
        <p:nvSpPr>
          <p:cNvPr id="132" name="Google Shape;132;p28"/>
          <p:cNvSpPr/>
          <p:nvPr/>
        </p:nvSpPr>
        <p:spPr>
          <a:xfrm>
            <a:off x="1099300" y="1106180"/>
            <a:ext cx="423000" cy="5028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3" name="Google Shape;133;p28"/>
          <p:cNvSpPr/>
          <p:nvPr/>
        </p:nvSpPr>
        <p:spPr>
          <a:xfrm>
            <a:off x="2807914" y="1835340"/>
            <a:ext cx="502200" cy="5061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4" name="Google Shape;134;p28"/>
          <p:cNvSpPr/>
          <p:nvPr/>
        </p:nvSpPr>
        <p:spPr>
          <a:xfrm>
            <a:off x="4033445" y="1834995"/>
            <a:ext cx="642600" cy="5061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5" name="Google Shape;135;p28"/>
          <p:cNvSpPr/>
          <p:nvPr/>
        </p:nvSpPr>
        <p:spPr>
          <a:xfrm>
            <a:off x="1409324" y="1835000"/>
            <a:ext cx="653400" cy="5061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6" name="Google Shape;136;p28"/>
          <p:cNvSpPr/>
          <p:nvPr/>
        </p:nvSpPr>
        <p:spPr>
          <a:xfrm>
            <a:off x="5390302" y="1841459"/>
            <a:ext cx="510600" cy="4932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7" name="Google Shape;137;p28"/>
          <p:cNvSpPr/>
          <p:nvPr/>
        </p:nvSpPr>
        <p:spPr>
          <a:xfrm>
            <a:off x="4069081" y="1105402"/>
            <a:ext cx="571200" cy="5040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38" name="Google Shape;138;p28"/>
          <p:cNvSpPr/>
          <p:nvPr/>
        </p:nvSpPr>
        <p:spPr>
          <a:xfrm>
            <a:off x="6619639" y="1838907"/>
            <a:ext cx="607800" cy="4983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139" name="Google Shape;139;p28"/>
          <p:cNvCxnSpPr>
            <a:stCxn id="132" idx="3"/>
            <a:endCxn id="135" idx="0"/>
          </p:cNvCxnSpPr>
          <p:nvPr/>
        </p:nvCxnSpPr>
        <p:spPr>
          <a:xfrm>
            <a:off x="1522300" y="1357580"/>
            <a:ext cx="213600" cy="477300"/>
          </a:xfrm>
          <a:prstGeom prst="bentConnector2">
            <a:avLst/>
          </a:prstGeom>
          <a:noFill/>
          <a:ln w="19050" cap="flat" cmpd="sng">
            <a:solidFill>
              <a:srgbClr val="FF9652"/>
            </a:solidFill>
            <a:prstDash val="solid"/>
            <a:round/>
            <a:headEnd type="none" w="med" len="med"/>
            <a:tailEnd type="stealth" w="med" len="med"/>
          </a:ln>
        </p:spPr>
      </p:cxnSp>
      <p:cxnSp>
        <p:nvCxnSpPr>
          <p:cNvPr id="140" name="Google Shape;140;p28"/>
          <p:cNvCxnSpPr>
            <a:stCxn id="135" idx="3"/>
            <a:endCxn id="133" idx="1"/>
          </p:cNvCxnSpPr>
          <p:nvPr/>
        </p:nvCxnSpPr>
        <p:spPr>
          <a:xfrm>
            <a:off x="2062724" y="2088050"/>
            <a:ext cx="745200" cy="600"/>
          </a:xfrm>
          <a:prstGeom prst="bentConnector3">
            <a:avLst>
              <a:gd name="adj1" fmla="val 49998"/>
            </a:avLst>
          </a:prstGeom>
          <a:noFill/>
          <a:ln w="19050" cap="flat" cmpd="sng">
            <a:solidFill>
              <a:srgbClr val="FF9652"/>
            </a:solidFill>
            <a:prstDash val="solid"/>
            <a:round/>
            <a:headEnd type="none" w="med" len="med"/>
            <a:tailEnd type="stealth" w="med" len="med"/>
          </a:ln>
        </p:spPr>
      </p:cxnSp>
      <p:cxnSp>
        <p:nvCxnSpPr>
          <p:cNvPr id="141" name="Google Shape;141;p28"/>
          <p:cNvCxnSpPr>
            <a:stCxn id="134" idx="3"/>
            <a:endCxn id="136" idx="1"/>
          </p:cNvCxnSpPr>
          <p:nvPr/>
        </p:nvCxnSpPr>
        <p:spPr>
          <a:xfrm>
            <a:off x="4676045" y="2088045"/>
            <a:ext cx="714300" cy="600"/>
          </a:xfrm>
          <a:prstGeom prst="bentConnector3">
            <a:avLst>
              <a:gd name="adj1" fmla="val 50002"/>
            </a:avLst>
          </a:prstGeom>
          <a:noFill/>
          <a:ln w="19050" cap="flat" cmpd="sng">
            <a:solidFill>
              <a:srgbClr val="FF9652"/>
            </a:solidFill>
            <a:prstDash val="solid"/>
            <a:round/>
            <a:headEnd type="none" w="med" len="med"/>
            <a:tailEnd type="stealth" w="med" len="med"/>
          </a:ln>
        </p:spPr>
      </p:cxnSp>
      <p:cxnSp>
        <p:nvCxnSpPr>
          <p:cNvPr id="142" name="Google Shape;142;p28"/>
          <p:cNvCxnSpPr>
            <a:stCxn id="143" idx="2"/>
            <a:endCxn id="136" idx="0"/>
          </p:cNvCxnSpPr>
          <p:nvPr/>
        </p:nvCxnSpPr>
        <p:spPr>
          <a:xfrm rot="-5400000" flipH="1">
            <a:off x="5537782" y="1733130"/>
            <a:ext cx="216000" cy="600"/>
          </a:xfrm>
          <a:prstGeom prst="bentConnector3">
            <a:avLst>
              <a:gd name="adj1" fmla="val 50010"/>
            </a:avLst>
          </a:prstGeom>
          <a:noFill/>
          <a:ln w="19050" cap="flat" cmpd="sng">
            <a:solidFill>
              <a:srgbClr val="FF9652"/>
            </a:solidFill>
            <a:prstDash val="solid"/>
            <a:round/>
            <a:headEnd type="none" w="med" len="med"/>
            <a:tailEnd type="stealth" w="med" len="med"/>
          </a:ln>
        </p:spPr>
      </p:cxnSp>
      <p:cxnSp>
        <p:nvCxnSpPr>
          <p:cNvPr id="144" name="Google Shape;144;p28"/>
          <p:cNvCxnSpPr>
            <a:stCxn id="136" idx="3"/>
            <a:endCxn id="138" idx="1"/>
          </p:cNvCxnSpPr>
          <p:nvPr/>
        </p:nvCxnSpPr>
        <p:spPr>
          <a:xfrm>
            <a:off x="5900902" y="2088059"/>
            <a:ext cx="718800" cy="600"/>
          </a:xfrm>
          <a:prstGeom prst="bentConnector3">
            <a:avLst>
              <a:gd name="adj1" fmla="val 50004"/>
            </a:avLst>
          </a:prstGeom>
          <a:noFill/>
          <a:ln w="19050" cap="flat" cmpd="sng">
            <a:solidFill>
              <a:srgbClr val="FF9652"/>
            </a:solidFill>
            <a:prstDash val="solid"/>
            <a:round/>
            <a:headEnd type="none" w="med" len="med"/>
            <a:tailEnd type="stealth" w="med" len="med"/>
          </a:ln>
        </p:spPr>
      </p:cxnSp>
      <p:cxnSp>
        <p:nvCxnSpPr>
          <p:cNvPr id="145" name="Google Shape;145;p28"/>
          <p:cNvCxnSpPr>
            <a:stCxn id="137" idx="2"/>
            <a:endCxn id="134" idx="0"/>
          </p:cNvCxnSpPr>
          <p:nvPr/>
        </p:nvCxnSpPr>
        <p:spPr>
          <a:xfrm rot="-5400000" flipH="1">
            <a:off x="4242181" y="1721902"/>
            <a:ext cx="225600" cy="600"/>
          </a:xfrm>
          <a:prstGeom prst="bentConnector3">
            <a:avLst>
              <a:gd name="adj1" fmla="val 50002"/>
            </a:avLst>
          </a:prstGeom>
          <a:noFill/>
          <a:ln w="19050" cap="flat" cmpd="sng">
            <a:solidFill>
              <a:srgbClr val="FF9652"/>
            </a:solidFill>
            <a:prstDash val="solid"/>
            <a:round/>
            <a:headEnd type="none" w="med" len="med"/>
            <a:tailEnd type="stealth" w="med" len="med"/>
          </a:ln>
        </p:spPr>
      </p:cxnSp>
      <p:cxnSp>
        <p:nvCxnSpPr>
          <p:cNvPr id="146" name="Google Shape;146;p28"/>
          <p:cNvCxnSpPr>
            <a:stCxn id="147" idx="2"/>
            <a:endCxn id="148" idx="0"/>
          </p:cNvCxnSpPr>
          <p:nvPr/>
        </p:nvCxnSpPr>
        <p:spPr>
          <a:xfrm rot="-5400000" flipH="1">
            <a:off x="8189188" y="1721939"/>
            <a:ext cx="225300" cy="600"/>
          </a:xfrm>
          <a:prstGeom prst="bentConnector3">
            <a:avLst>
              <a:gd name="adj1" fmla="val 50028"/>
            </a:avLst>
          </a:prstGeom>
          <a:noFill/>
          <a:ln w="19050" cap="flat" cmpd="sng">
            <a:solidFill>
              <a:srgbClr val="FF9652"/>
            </a:solidFill>
            <a:prstDash val="solid"/>
            <a:round/>
            <a:headEnd type="stealth" w="med" len="med"/>
            <a:tailEnd type="none" w="med" len="med"/>
          </a:ln>
        </p:spPr>
      </p:cxnSp>
      <p:cxnSp>
        <p:nvCxnSpPr>
          <p:cNvPr id="149" name="Google Shape;149;p28"/>
          <p:cNvCxnSpPr>
            <a:stCxn id="138" idx="3"/>
            <a:endCxn id="148" idx="1"/>
          </p:cNvCxnSpPr>
          <p:nvPr/>
        </p:nvCxnSpPr>
        <p:spPr>
          <a:xfrm>
            <a:off x="7227439" y="2088057"/>
            <a:ext cx="730800" cy="600"/>
          </a:xfrm>
          <a:prstGeom prst="bentConnector3">
            <a:avLst>
              <a:gd name="adj1" fmla="val 50009"/>
            </a:avLst>
          </a:prstGeom>
          <a:noFill/>
          <a:ln w="19050" cap="flat" cmpd="sng">
            <a:solidFill>
              <a:srgbClr val="FF9652"/>
            </a:solidFill>
            <a:prstDash val="solid"/>
            <a:round/>
            <a:headEnd type="none" w="med" len="med"/>
            <a:tailEnd type="stealth" w="med" len="med"/>
          </a:ln>
        </p:spPr>
      </p:cxnSp>
      <p:sp>
        <p:nvSpPr>
          <p:cNvPr id="150" name="Google Shape;150;p28"/>
          <p:cNvSpPr/>
          <p:nvPr/>
        </p:nvSpPr>
        <p:spPr>
          <a:xfrm>
            <a:off x="2809021" y="1105402"/>
            <a:ext cx="500100" cy="5040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47" name="Google Shape;147;p28"/>
          <p:cNvSpPr/>
          <p:nvPr/>
        </p:nvSpPr>
        <p:spPr>
          <a:xfrm>
            <a:off x="8010838" y="1105589"/>
            <a:ext cx="581400" cy="5040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51" name="Google Shape;151;p28"/>
          <p:cNvSpPr/>
          <p:nvPr/>
        </p:nvSpPr>
        <p:spPr>
          <a:xfrm rot="-5400000">
            <a:off x="-45575" y="1326851"/>
            <a:ext cx="1342200" cy="282600"/>
          </a:xfrm>
          <a:prstGeom prst="round2SameRect">
            <a:avLst>
              <a:gd name="adj1" fmla="val 16667"/>
              <a:gd name="adj2" fmla="val 0"/>
            </a:avLst>
          </a:prstGeom>
          <a:solidFill>
            <a:srgbClr val="36A9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lt1"/>
                </a:solidFill>
              </a:rPr>
              <a:t>Activity model</a:t>
            </a:r>
            <a:endParaRPr sz="1100">
              <a:solidFill>
                <a:schemeClr val="lt1"/>
              </a:solidFill>
            </a:endParaRPr>
          </a:p>
        </p:txBody>
      </p:sp>
      <p:sp>
        <p:nvSpPr>
          <p:cNvPr id="152" name="Google Shape;152;p28"/>
          <p:cNvSpPr/>
          <p:nvPr/>
        </p:nvSpPr>
        <p:spPr>
          <a:xfrm rot="-5400000">
            <a:off x="378325" y="2304000"/>
            <a:ext cx="494400" cy="282600"/>
          </a:xfrm>
          <a:prstGeom prst="round2SameRect">
            <a:avLst>
              <a:gd name="adj1" fmla="val 16667"/>
              <a:gd name="adj2" fmla="val 0"/>
            </a:avLst>
          </a:prstGeom>
          <a:solidFill>
            <a:srgbClr val="FF965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Tools</a:t>
            </a:r>
            <a:endParaRPr sz="1100">
              <a:solidFill>
                <a:schemeClr val="lt1"/>
              </a:solidFill>
            </a:endParaRPr>
          </a:p>
        </p:txBody>
      </p:sp>
      <p:sp>
        <p:nvSpPr>
          <p:cNvPr id="153" name="Google Shape;153;p28"/>
          <p:cNvSpPr/>
          <p:nvPr/>
        </p:nvSpPr>
        <p:spPr>
          <a:xfrm>
            <a:off x="1409325" y="2366850"/>
            <a:ext cx="653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154" name="Google Shape;154;p28"/>
          <p:cNvSpPr/>
          <p:nvPr/>
        </p:nvSpPr>
        <p:spPr>
          <a:xfrm>
            <a:off x="1028150" y="716575"/>
            <a:ext cx="607800" cy="3687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155" name="Google Shape;155;p28"/>
          <p:cNvSpPr/>
          <p:nvPr/>
        </p:nvSpPr>
        <p:spPr>
          <a:xfrm>
            <a:off x="2596975" y="791000"/>
            <a:ext cx="9135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156" name="Google Shape;156;p28"/>
          <p:cNvCxnSpPr>
            <a:stCxn id="150" idx="2"/>
            <a:endCxn id="133" idx="0"/>
          </p:cNvCxnSpPr>
          <p:nvPr/>
        </p:nvCxnSpPr>
        <p:spPr>
          <a:xfrm rot="-5400000" flipH="1">
            <a:off x="2946421" y="1722052"/>
            <a:ext cx="225900" cy="600"/>
          </a:xfrm>
          <a:prstGeom prst="bentConnector3">
            <a:avLst>
              <a:gd name="adj1" fmla="val 50011"/>
            </a:avLst>
          </a:prstGeom>
          <a:noFill/>
          <a:ln w="19050" cap="flat" cmpd="sng">
            <a:solidFill>
              <a:srgbClr val="FF9652"/>
            </a:solidFill>
            <a:prstDash val="solid"/>
            <a:round/>
            <a:headEnd type="none" w="med" len="med"/>
            <a:tailEnd type="stealth" w="med" len="med"/>
          </a:ln>
        </p:spPr>
      </p:cxnSp>
      <p:cxnSp>
        <p:nvCxnSpPr>
          <p:cNvPr id="157" name="Google Shape;157;p28"/>
          <p:cNvCxnSpPr>
            <a:stCxn id="133" idx="3"/>
            <a:endCxn id="134" idx="1"/>
          </p:cNvCxnSpPr>
          <p:nvPr/>
        </p:nvCxnSpPr>
        <p:spPr>
          <a:xfrm>
            <a:off x="3310114" y="2088390"/>
            <a:ext cx="723300" cy="600"/>
          </a:xfrm>
          <a:prstGeom prst="bentConnector3">
            <a:avLst>
              <a:gd name="adj1" fmla="val 49994"/>
            </a:avLst>
          </a:prstGeom>
          <a:noFill/>
          <a:ln w="19050" cap="flat" cmpd="sng">
            <a:solidFill>
              <a:srgbClr val="FF9652"/>
            </a:solidFill>
            <a:prstDash val="solid"/>
            <a:round/>
            <a:headEnd type="none" w="med" len="med"/>
            <a:tailEnd type="stealth" w="med" len="med"/>
          </a:ln>
        </p:spPr>
      </p:cxnSp>
      <p:sp>
        <p:nvSpPr>
          <p:cNvPr id="158" name="Google Shape;158;p28"/>
          <p:cNvSpPr/>
          <p:nvPr/>
        </p:nvSpPr>
        <p:spPr>
          <a:xfrm>
            <a:off x="4034307" y="2370138"/>
            <a:ext cx="640800" cy="2715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grpSp>
        <p:nvGrpSpPr>
          <p:cNvPr id="159" name="Google Shape;159;p28"/>
          <p:cNvGrpSpPr/>
          <p:nvPr/>
        </p:nvGrpSpPr>
        <p:grpSpPr>
          <a:xfrm>
            <a:off x="5355675" y="807025"/>
            <a:ext cx="579607" cy="818405"/>
            <a:chOff x="5355675" y="807025"/>
            <a:chExt cx="579607" cy="818405"/>
          </a:xfrm>
        </p:grpSpPr>
        <p:sp>
          <p:nvSpPr>
            <p:cNvPr id="143" name="Google Shape;143;p28"/>
            <p:cNvSpPr/>
            <p:nvPr/>
          </p:nvSpPr>
          <p:spPr>
            <a:xfrm>
              <a:off x="5355682" y="1121430"/>
              <a:ext cx="579600" cy="5040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18000" anchor="b" anchorCtr="0">
              <a:noAutofit/>
            </a:bodyPr>
            <a:lstStyle/>
            <a:p>
              <a:pPr marL="0" lvl="0" indent="0" algn="ctr" rtl="0">
                <a:spcBef>
                  <a:spcPts val="0"/>
                </a:spcBef>
                <a:spcAft>
                  <a:spcPts val="0"/>
                </a:spcAft>
                <a:buNone/>
              </a:pP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60" name="Google Shape;160;p28"/>
            <p:cNvSpPr/>
            <p:nvPr/>
          </p:nvSpPr>
          <p:spPr>
            <a:xfrm>
              <a:off x="5355675" y="807025"/>
              <a:ext cx="579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grpSp>
      <p:sp>
        <p:nvSpPr>
          <p:cNvPr id="161" name="Google Shape;161;p28"/>
          <p:cNvSpPr/>
          <p:nvPr/>
        </p:nvSpPr>
        <p:spPr>
          <a:xfrm>
            <a:off x="5331700" y="2366850"/>
            <a:ext cx="653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162" name="Google Shape;162;p28"/>
          <p:cNvSpPr/>
          <p:nvPr/>
        </p:nvSpPr>
        <p:spPr>
          <a:xfrm>
            <a:off x="6586550" y="2366850"/>
            <a:ext cx="7143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163" name="Google Shape;163;p28"/>
          <p:cNvSpPr/>
          <p:nvPr/>
        </p:nvSpPr>
        <p:spPr>
          <a:xfrm rot="-5400000">
            <a:off x="273775" y="2961483"/>
            <a:ext cx="703500" cy="282600"/>
          </a:xfrm>
          <a:prstGeom prst="round2SameRect">
            <a:avLst>
              <a:gd name="adj1" fmla="val 16667"/>
              <a:gd name="adj2" fmla="val 0"/>
            </a:avLst>
          </a:prstGeom>
          <a:solidFill>
            <a:srgbClr val="073763"/>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Service</a:t>
            </a:r>
            <a:endParaRPr sz="1100">
              <a:solidFill>
                <a:schemeClr val="lt1"/>
              </a:solidFill>
            </a:endParaRPr>
          </a:p>
        </p:txBody>
      </p:sp>
      <p:sp>
        <p:nvSpPr>
          <p:cNvPr id="164" name="Google Shape;164;p28"/>
          <p:cNvSpPr/>
          <p:nvPr/>
        </p:nvSpPr>
        <p:spPr>
          <a:xfrm>
            <a:off x="961875" y="2793575"/>
            <a:ext cx="1130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b="1">
                <a:solidFill>
                  <a:srgbClr val="1C4587"/>
                </a:solidFill>
                <a:latin typeface="Inter" panose="02000503000000020004"/>
                <a:ea typeface="Inter" panose="02000503000000020004"/>
                <a:cs typeface="Inter" panose="02000503000000020004"/>
                <a:sym typeface="Inter" panose="02000503000000020004"/>
              </a:rPr>
              <a:t>Media</a:t>
            </a:r>
            <a:endParaRPr lang="fr-F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65" name="Google Shape;165;p28"/>
          <p:cNvSpPr/>
          <p:nvPr/>
        </p:nvSpPr>
        <p:spPr>
          <a:xfrm>
            <a:off x="1747585" y="3116551"/>
            <a:ext cx="12288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GB" sz="700" b="1">
              <a:solidFill>
                <a:srgbClr val="1C4587"/>
              </a:solidFill>
              <a:latin typeface="Inter" panose="02000503000000020004"/>
              <a:ea typeface="Inter" panose="02000503000000020004"/>
              <a:cs typeface="Inter" panose="02000503000000020004"/>
              <a:sym typeface="Inter" panose="02000503000000020004"/>
            </a:endParaRPr>
          </a:p>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Traffic Management</a:t>
            </a:r>
            <a:endParaRPr sz="700" b="1">
              <a:solidFill>
                <a:srgbClr val="1C4587"/>
              </a:solidFill>
              <a:latin typeface="Inter" panose="02000503000000020004"/>
              <a:ea typeface="Inter" panose="02000503000000020004"/>
              <a:cs typeface="Inter" panose="02000503000000020004"/>
              <a:sym typeface="Inter" panose="02000503000000020004"/>
            </a:endParaRPr>
          </a:p>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66" name="Google Shape;166;p28"/>
          <p:cNvSpPr/>
          <p:nvPr/>
        </p:nvSpPr>
        <p:spPr>
          <a:xfrm>
            <a:off x="2370126" y="2793575"/>
            <a:ext cx="13599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b="1">
                <a:solidFill>
                  <a:srgbClr val="1C4587"/>
                </a:solidFill>
                <a:latin typeface="Inter" panose="02000503000000020004"/>
                <a:ea typeface="Inter" panose="02000503000000020004"/>
                <a:cs typeface="Inter" panose="02000503000000020004"/>
                <a:sym typeface="Inter" panose="02000503000000020004"/>
              </a:rPr>
              <a:t>CRM</a:t>
            </a:r>
            <a:endParaRPr lang="fr-F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67" name="Google Shape;167;p28"/>
          <p:cNvSpPr/>
          <p:nvPr/>
        </p:nvSpPr>
        <p:spPr>
          <a:xfrm>
            <a:off x="3780785" y="3116550"/>
            <a:ext cx="11106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en-GB" sz="700" b="1">
                <a:solidFill>
                  <a:srgbClr val="1C4587"/>
                </a:solidFill>
                <a:latin typeface="Inter" panose="02000503000000020004"/>
                <a:ea typeface="Inter" panose="02000503000000020004"/>
                <a:cs typeface="Inter" panose="02000503000000020004"/>
                <a:sym typeface="Inter" panose="02000503000000020004"/>
              </a:rPr>
              <a:t>PURCHASE</a:t>
            </a:r>
            <a:endParaRPr lang="fr-FR" altLang="en-GB"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68" name="Google Shape;168;p28"/>
          <p:cNvSpPr/>
          <p:nvPr/>
        </p:nvSpPr>
        <p:spPr>
          <a:xfrm>
            <a:off x="4097350" y="2793575"/>
            <a:ext cx="1803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i="1">
                <a:solidFill>
                  <a:srgbClr val="1C4587"/>
                </a:solidFill>
                <a:latin typeface="Inter" panose="02000503000000020004"/>
                <a:ea typeface="Inter" panose="02000503000000020004"/>
                <a:cs typeface="Inter" panose="02000503000000020004"/>
                <a:sym typeface="Inter" panose="02000503000000020004"/>
              </a:rPr>
              <a:t>MARKETING</a:t>
            </a:r>
            <a:endParaRPr lang="fr-F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169" name="Google Shape;169;p28"/>
          <p:cNvSpPr/>
          <p:nvPr/>
        </p:nvSpPr>
        <p:spPr>
          <a:xfrm>
            <a:off x="4896525" y="3116550"/>
            <a:ext cx="1332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b="1">
                <a:solidFill>
                  <a:srgbClr val="1C4587"/>
                </a:solidFill>
                <a:latin typeface="Inter" panose="02000503000000020004"/>
                <a:ea typeface="Inter" panose="02000503000000020004"/>
                <a:cs typeface="Inter" panose="02000503000000020004"/>
                <a:sym typeface="Inter" panose="02000503000000020004"/>
              </a:rPr>
              <a:t>FINANCE</a:t>
            </a:r>
            <a:endParaRPr lang="fr-F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70" name="Google Shape;170;p28"/>
          <p:cNvSpPr/>
          <p:nvPr/>
        </p:nvSpPr>
        <p:spPr>
          <a:xfrm>
            <a:off x="6268125" y="2793575"/>
            <a:ext cx="14367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Operation team</a:t>
            </a: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171" name="Google Shape;171;p28"/>
          <p:cNvSpPr/>
          <p:nvPr/>
        </p:nvSpPr>
        <p:spPr>
          <a:xfrm>
            <a:off x="7411125" y="3120038"/>
            <a:ext cx="14367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700" b="1">
                <a:solidFill>
                  <a:srgbClr val="1C4587"/>
                </a:solidFill>
                <a:latin typeface="Inter" panose="02000503000000020004"/>
                <a:ea typeface="Inter" panose="02000503000000020004"/>
                <a:cs typeface="Inter" panose="02000503000000020004"/>
                <a:sym typeface="Inter" panose="02000503000000020004"/>
              </a:rPr>
              <a:t>Customer service</a:t>
            </a:r>
            <a:endParaRPr sz="700" i="1">
              <a:solidFill>
                <a:srgbClr val="1C4587"/>
              </a:solidFill>
              <a:latin typeface="Inter" panose="02000503000000020004"/>
              <a:ea typeface="Inter" panose="02000503000000020004"/>
              <a:cs typeface="Inter" panose="02000503000000020004"/>
              <a:sym typeface="Inter" panose="02000503000000020004"/>
            </a:endParaRPr>
          </a:p>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grpSp>
        <p:nvGrpSpPr>
          <p:cNvPr id="172" name="Google Shape;172;p28"/>
          <p:cNvGrpSpPr/>
          <p:nvPr/>
        </p:nvGrpSpPr>
        <p:grpSpPr>
          <a:xfrm>
            <a:off x="7958375" y="1835003"/>
            <a:ext cx="686410" cy="809947"/>
            <a:chOff x="7958375" y="1835003"/>
            <a:chExt cx="686410" cy="809947"/>
          </a:xfrm>
        </p:grpSpPr>
        <p:sp>
          <p:nvSpPr>
            <p:cNvPr id="148" name="Google Shape;148;p28"/>
            <p:cNvSpPr/>
            <p:nvPr/>
          </p:nvSpPr>
          <p:spPr>
            <a:xfrm>
              <a:off x="7958385" y="1835003"/>
              <a:ext cx="686400" cy="5061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173" name="Google Shape;173;p28"/>
            <p:cNvSpPr/>
            <p:nvPr/>
          </p:nvSpPr>
          <p:spPr>
            <a:xfrm>
              <a:off x="7958375" y="2366850"/>
              <a:ext cx="686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grpSp>
      <p:sp>
        <p:nvSpPr>
          <p:cNvPr id="174" name="Google Shape;174;p28"/>
          <p:cNvSpPr/>
          <p:nvPr/>
        </p:nvSpPr>
        <p:spPr>
          <a:xfrm>
            <a:off x="1139450" y="3116550"/>
            <a:ext cx="5652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700" b="1">
                <a:solidFill>
                  <a:srgbClr val="1C4587"/>
                </a:solidFill>
                <a:latin typeface="Inter" panose="02000503000000020004"/>
                <a:ea typeface="Inter" panose="02000503000000020004"/>
                <a:cs typeface="Inter" panose="02000503000000020004"/>
                <a:sym typeface="Inter" panose="02000503000000020004"/>
              </a:rPr>
              <a:t>IT</a:t>
            </a:r>
            <a:endParaRPr lang="fr-F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175" name="Google Shape;175;p28"/>
          <p:cNvSpPr/>
          <p:nvPr/>
        </p:nvSpPr>
        <p:spPr>
          <a:xfrm>
            <a:off x="200925" y="3539121"/>
            <a:ext cx="8790300" cy="467700"/>
          </a:xfrm>
          <a:prstGeom prst="roundRect">
            <a:avLst>
              <a:gd name="adj" fmla="val 16667"/>
            </a:avLst>
          </a:prstGeom>
          <a:solidFill>
            <a:srgbClr val="D0E0E3"/>
          </a:solidFill>
          <a:ln w="28575" cap="flat" cmpd="sng">
            <a:solidFill>
              <a:srgbClr val="36A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8"/>
          <p:cNvSpPr/>
          <p:nvPr/>
        </p:nvSpPr>
        <p:spPr>
          <a:xfrm>
            <a:off x="200925" y="4084623"/>
            <a:ext cx="8790300" cy="467700"/>
          </a:xfrm>
          <a:prstGeom prst="roundRect">
            <a:avLst>
              <a:gd name="adj" fmla="val 16667"/>
            </a:avLst>
          </a:prstGeom>
          <a:solidFill>
            <a:srgbClr val="CFE2F3"/>
          </a:solidFill>
          <a:ln w="2857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8"/>
          <p:cNvSpPr/>
          <p:nvPr/>
        </p:nvSpPr>
        <p:spPr>
          <a:xfrm>
            <a:off x="200925" y="4632253"/>
            <a:ext cx="8790300" cy="467700"/>
          </a:xfrm>
          <a:prstGeom prst="roundRect">
            <a:avLst>
              <a:gd name="adj" fmla="val 16667"/>
            </a:avLst>
          </a:prstGeom>
          <a:solidFill>
            <a:srgbClr val="FCE5CD"/>
          </a:solidFill>
          <a:ln w="2857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8" name="Google Shape;178;p28"/>
          <p:cNvGrpSpPr/>
          <p:nvPr/>
        </p:nvGrpSpPr>
        <p:grpSpPr>
          <a:xfrm>
            <a:off x="1116392" y="1145848"/>
            <a:ext cx="423000" cy="502800"/>
            <a:chOff x="484225" y="3513055"/>
            <a:chExt cx="423000" cy="502800"/>
          </a:xfrm>
        </p:grpSpPr>
        <p:sp>
          <p:nvSpPr>
            <p:cNvPr id="179" name="Google Shape;179;p28"/>
            <p:cNvSpPr/>
            <p:nvPr/>
          </p:nvSpPr>
          <p:spPr>
            <a:xfrm>
              <a:off x="484225" y="3513055"/>
              <a:ext cx="423000" cy="5028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Ads</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80" name="Google Shape;180;p28"/>
            <p:cNvPicPr preferRelativeResize="0"/>
            <p:nvPr/>
          </p:nvPicPr>
          <p:blipFill>
            <a:blip r:embed="rId1"/>
            <a:stretch>
              <a:fillRect/>
            </a:stretch>
          </p:blipFill>
          <p:spPr>
            <a:xfrm>
              <a:off x="563030" y="3593270"/>
              <a:ext cx="261300" cy="261329"/>
            </a:xfrm>
            <a:prstGeom prst="rect">
              <a:avLst/>
            </a:prstGeom>
            <a:noFill/>
            <a:ln>
              <a:noFill/>
            </a:ln>
          </p:spPr>
        </p:pic>
      </p:grpSp>
      <p:grpSp>
        <p:nvGrpSpPr>
          <p:cNvPr id="181" name="Google Shape;181;p28"/>
          <p:cNvGrpSpPr/>
          <p:nvPr/>
        </p:nvGrpSpPr>
        <p:grpSpPr>
          <a:xfrm>
            <a:off x="1423852" y="1880739"/>
            <a:ext cx="653414" cy="506218"/>
            <a:chOff x="1409375" y="1833600"/>
            <a:chExt cx="576000" cy="446400"/>
          </a:xfrm>
        </p:grpSpPr>
        <p:sp>
          <p:nvSpPr>
            <p:cNvPr id="182" name="Google Shape;182;p28"/>
            <p:cNvSpPr/>
            <p:nvPr/>
          </p:nvSpPr>
          <p:spPr>
            <a:xfrm>
              <a:off x="1409375" y="1833600"/>
              <a:ext cx="576000" cy="4464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Traffic</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83" name="Google Shape;183;p28"/>
            <p:cNvPicPr preferRelativeResize="0"/>
            <p:nvPr/>
          </p:nvPicPr>
          <p:blipFill>
            <a:blip r:embed="rId2"/>
            <a:stretch>
              <a:fillRect/>
            </a:stretch>
          </p:blipFill>
          <p:spPr>
            <a:xfrm>
              <a:off x="1558775" y="1865459"/>
              <a:ext cx="277199" cy="248239"/>
            </a:xfrm>
            <a:prstGeom prst="rect">
              <a:avLst/>
            </a:prstGeom>
            <a:noFill/>
            <a:ln>
              <a:noFill/>
            </a:ln>
          </p:spPr>
        </p:pic>
      </p:grpSp>
      <p:grpSp>
        <p:nvGrpSpPr>
          <p:cNvPr id="184" name="Google Shape;184;p28"/>
          <p:cNvGrpSpPr/>
          <p:nvPr/>
        </p:nvGrpSpPr>
        <p:grpSpPr>
          <a:xfrm>
            <a:off x="2837798" y="1877564"/>
            <a:ext cx="502312" cy="506218"/>
            <a:chOff x="2421279" y="1833900"/>
            <a:chExt cx="442800" cy="446400"/>
          </a:xfrm>
        </p:grpSpPr>
        <p:sp>
          <p:nvSpPr>
            <p:cNvPr id="185" name="Google Shape;185;p28"/>
            <p:cNvSpPr/>
            <p:nvPr/>
          </p:nvSpPr>
          <p:spPr>
            <a:xfrm>
              <a:off x="2421279" y="1833900"/>
              <a:ext cx="442800" cy="4464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User</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86" name="Google Shape;186;p28"/>
            <p:cNvPicPr preferRelativeResize="0"/>
            <p:nvPr/>
          </p:nvPicPr>
          <p:blipFill>
            <a:blip r:embed="rId3"/>
            <a:stretch>
              <a:fillRect/>
            </a:stretch>
          </p:blipFill>
          <p:spPr>
            <a:xfrm>
              <a:off x="2530772" y="1881351"/>
              <a:ext cx="223800" cy="200492"/>
            </a:xfrm>
            <a:prstGeom prst="rect">
              <a:avLst/>
            </a:prstGeom>
            <a:noFill/>
            <a:ln>
              <a:noFill/>
            </a:ln>
          </p:spPr>
        </p:pic>
      </p:grpSp>
      <p:grpSp>
        <p:nvGrpSpPr>
          <p:cNvPr id="187" name="Google Shape;187;p28"/>
          <p:cNvGrpSpPr/>
          <p:nvPr/>
        </p:nvGrpSpPr>
        <p:grpSpPr>
          <a:xfrm>
            <a:off x="4015413" y="1882009"/>
            <a:ext cx="642524" cy="506218"/>
            <a:chOff x="3299983" y="1833596"/>
            <a:chExt cx="566400" cy="446400"/>
          </a:xfrm>
        </p:grpSpPr>
        <p:sp>
          <p:nvSpPr>
            <p:cNvPr id="188" name="Google Shape;188;p28"/>
            <p:cNvSpPr/>
            <p:nvPr/>
          </p:nvSpPr>
          <p:spPr>
            <a:xfrm>
              <a:off x="3299983" y="1833596"/>
              <a:ext cx="566400" cy="44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Products</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89" name="Google Shape;189;p28"/>
            <p:cNvPicPr preferRelativeResize="0"/>
            <p:nvPr/>
          </p:nvPicPr>
          <p:blipFill>
            <a:blip r:embed="rId4"/>
            <a:stretch>
              <a:fillRect/>
            </a:stretch>
          </p:blipFill>
          <p:spPr>
            <a:xfrm>
              <a:off x="3452533" y="1864596"/>
              <a:ext cx="261300" cy="234000"/>
            </a:xfrm>
            <a:prstGeom prst="rect">
              <a:avLst/>
            </a:prstGeom>
            <a:noFill/>
            <a:ln>
              <a:noFill/>
            </a:ln>
          </p:spPr>
        </p:pic>
      </p:grpSp>
      <p:grpSp>
        <p:nvGrpSpPr>
          <p:cNvPr id="190" name="Google Shape;190;p28"/>
          <p:cNvGrpSpPr/>
          <p:nvPr/>
        </p:nvGrpSpPr>
        <p:grpSpPr>
          <a:xfrm>
            <a:off x="5376712" y="1917683"/>
            <a:ext cx="510476" cy="493290"/>
            <a:chOff x="4302288" y="1839296"/>
            <a:chExt cx="431400" cy="435000"/>
          </a:xfrm>
        </p:grpSpPr>
        <p:sp>
          <p:nvSpPr>
            <p:cNvPr id="191" name="Google Shape;191;p28"/>
            <p:cNvSpPr/>
            <p:nvPr/>
          </p:nvSpPr>
          <p:spPr>
            <a:xfrm>
              <a:off x="4302288" y="1839296"/>
              <a:ext cx="431400" cy="4350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Order</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92" name="Google Shape;192;p28"/>
            <p:cNvPicPr preferRelativeResize="0"/>
            <p:nvPr/>
          </p:nvPicPr>
          <p:blipFill>
            <a:blip r:embed="rId5"/>
            <a:stretch>
              <a:fillRect/>
            </a:stretch>
          </p:blipFill>
          <p:spPr>
            <a:xfrm>
              <a:off x="4393687" y="1851496"/>
              <a:ext cx="248595" cy="252000"/>
            </a:xfrm>
            <a:prstGeom prst="rect">
              <a:avLst/>
            </a:prstGeom>
            <a:noFill/>
            <a:ln>
              <a:noFill/>
            </a:ln>
          </p:spPr>
        </p:pic>
      </p:grpSp>
      <p:grpSp>
        <p:nvGrpSpPr>
          <p:cNvPr id="193" name="Google Shape;193;p28"/>
          <p:cNvGrpSpPr/>
          <p:nvPr/>
        </p:nvGrpSpPr>
        <p:grpSpPr>
          <a:xfrm>
            <a:off x="4052103" y="1165575"/>
            <a:ext cx="571251" cy="503986"/>
            <a:chOff x="3331330" y="1109034"/>
            <a:chExt cx="505800" cy="446400"/>
          </a:xfrm>
        </p:grpSpPr>
        <p:sp>
          <p:nvSpPr>
            <p:cNvPr id="194" name="Google Shape;194;p28"/>
            <p:cNvSpPr/>
            <p:nvPr/>
          </p:nvSpPr>
          <p:spPr>
            <a:xfrm>
              <a:off x="3331330" y="1109034"/>
              <a:ext cx="505800" cy="44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Supply</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95" name="Google Shape;195;p28"/>
            <p:cNvPicPr preferRelativeResize="0"/>
            <p:nvPr/>
          </p:nvPicPr>
          <p:blipFill>
            <a:blip r:embed="rId6"/>
            <a:stretch>
              <a:fillRect/>
            </a:stretch>
          </p:blipFill>
          <p:spPr>
            <a:xfrm>
              <a:off x="3451872" y="1157750"/>
              <a:ext cx="264741" cy="236180"/>
            </a:xfrm>
            <a:prstGeom prst="rect">
              <a:avLst/>
            </a:prstGeom>
            <a:noFill/>
            <a:ln>
              <a:noFill/>
            </a:ln>
          </p:spPr>
        </p:pic>
      </p:grpSp>
      <p:grpSp>
        <p:nvGrpSpPr>
          <p:cNvPr id="196" name="Google Shape;196;p28"/>
          <p:cNvGrpSpPr/>
          <p:nvPr/>
        </p:nvGrpSpPr>
        <p:grpSpPr>
          <a:xfrm>
            <a:off x="6637656" y="1880578"/>
            <a:ext cx="607812" cy="514159"/>
            <a:chOff x="6210596" y="1823143"/>
            <a:chExt cx="535800" cy="453403"/>
          </a:xfrm>
        </p:grpSpPr>
        <p:sp>
          <p:nvSpPr>
            <p:cNvPr id="197" name="Google Shape;197;p28"/>
            <p:cNvSpPr/>
            <p:nvPr/>
          </p:nvSpPr>
          <p:spPr>
            <a:xfrm>
              <a:off x="6210596" y="1837046"/>
              <a:ext cx="535800" cy="4395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Shipping</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198" name="Google Shape;198;p28"/>
            <p:cNvPicPr preferRelativeResize="0"/>
            <p:nvPr/>
          </p:nvPicPr>
          <p:blipFill>
            <a:blip r:embed="rId7"/>
            <a:stretch>
              <a:fillRect/>
            </a:stretch>
          </p:blipFill>
          <p:spPr>
            <a:xfrm>
              <a:off x="6314299" y="1823143"/>
              <a:ext cx="296910" cy="316910"/>
            </a:xfrm>
            <a:prstGeom prst="rect">
              <a:avLst/>
            </a:prstGeom>
            <a:noFill/>
            <a:ln>
              <a:noFill/>
            </a:ln>
          </p:spPr>
        </p:pic>
      </p:grpSp>
      <p:grpSp>
        <p:nvGrpSpPr>
          <p:cNvPr id="199" name="Google Shape;199;p28"/>
          <p:cNvGrpSpPr/>
          <p:nvPr/>
        </p:nvGrpSpPr>
        <p:grpSpPr>
          <a:xfrm>
            <a:off x="8027947" y="1081755"/>
            <a:ext cx="581485" cy="503986"/>
            <a:chOff x="7263443" y="1109017"/>
            <a:chExt cx="442800" cy="446400"/>
          </a:xfrm>
        </p:grpSpPr>
        <p:sp>
          <p:nvSpPr>
            <p:cNvPr id="200" name="Google Shape;200;p28"/>
            <p:cNvSpPr/>
            <p:nvPr/>
          </p:nvSpPr>
          <p:spPr>
            <a:xfrm>
              <a:off x="7263443" y="1109017"/>
              <a:ext cx="442800" cy="44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Refunds</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01" name="Google Shape;201;p28"/>
            <p:cNvPicPr preferRelativeResize="0"/>
            <p:nvPr/>
          </p:nvPicPr>
          <p:blipFill>
            <a:blip r:embed="rId8"/>
            <a:stretch>
              <a:fillRect/>
            </a:stretch>
          </p:blipFill>
          <p:spPr>
            <a:xfrm>
              <a:off x="7369557" y="1165351"/>
              <a:ext cx="200927" cy="233598"/>
            </a:xfrm>
            <a:prstGeom prst="rect">
              <a:avLst/>
            </a:prstGeom>
            <a:noFill/>
            <a:ln>
              <a:noFill/>
            </a:ln>
          </p:spPr>
        </p:pic>
      </p:grpSp>
      <p:grpSp>
        <p:nvGrpSpPr>
          <p:cNvPr id="202" name="Google Shape;202;p28"/>
          <p:cNvGrpSpPr/>
          <p:nvPr/>
        </p:nvGrpSpPr>
        <p:grpSpPr>
          <a:xfrm>
            <a:off x="2817712" y="1125570"/>
            <a:ext cx="500098" cy="503986"/>
            <a:chOff x="2421008" y="1104725"/>
            <a:chExt cx="442800" cy="446400"/>
          </a:xfrm>
        </p:grpSpPr>
        <p:sp>
          <p:nvSpPr>
            <p:cNvPr id="203" name="Google Shape;203;p28"/>
            <p:cNvSpPr/>
            <p:nvPr/>
          </p:nvSpPr>
          <p:spPr>
            <a:xfrm>
              <a:off x="2421008" y="1104725"/>
              <a:ext cx="442800" cy="446400"/>
            </a:xfrm>
            <a:prstGeom prst="roundRect">
              <a:avLst>
                <a:gd name="adj" fmla="val 16667"/>
              </a:avLst>
            </a:prstGeom>
            <a:noFill/>
            <a:ln>
              <a:noFill/>
            </a:ln>
          </p:spPr>
          <p:txBody>
            <a:bodyPr spcFirstLastPara="1" wrap="square" lIns="0" tIns="91425" rIns="0" bIns="18000" anchor="b" anchorCtr="0">
              <a:noAutofit/>
            </a:bodyPr>
            <a:lstStyle/>
            <a:p>
              <a:pPr marL="0" lvl="0" indent="0" algn="l"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Mail</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04" name="Google Shape;204;p28"/>
            <p:cNvPicPr preferRelativeResize="0"/>
            <p:nvPr/>
          </p:nvPicPr>
          <p:blipFill>
            <a:blip r:embed="rId9"/>
            <a:stretch>
              <a:fillRect/>
            </a:stretch>
          </p:blipFill>
          <p:spPr>
            <a:xfrm>
              <a:off x="2511362" y="1154833"/>
              <a:ext cx="262080" cy="234001"/>
            </a:xfrm>
            <a:prstGeom prst="rect">
              <a:avLst/>
            </a:prstGeom>
            <a:noFill/>
            <a:ln>
              <a:noFill/>
            </a:ln>
          </p:spPr>
        </p:pic>
      </p:grpSp>
      <p:grpSp>
        <p:nvGrpSpPr>
          <p:cNvPr id="205" name="Google Shape;205;p28"/>
          <p:cNvGrpSpPr/>
          <p:nvPr/>
        </p:nvGrpSpPr>
        <p:grpSpPr>
          <a:xfrm>
            <a:off x="5321577" y="1169385"/>
            <a:ext cx="579721" cy="503986"/>
            <a:chOff x="4341447" y="1073795"/>
            <a:chExt cx="513300" cy="446400"/>
          </a:xfrm>
        </p:grpSpPr>
        <p:sp>
          <p:nvSpPr>
            <p:cNvPr id="206" name="Google Shape;206;p28"/>
            <p:cNvSpPr/>
            <p:nvPr/>
          </p:nvSpPr>
          <p:spPr>
            <a:xfrm>
              <a:off x="4341447" y="1073795"/>
              <a:ext cx="513300" cy="446400"/>
            </a:xfrm>
            <a:prstGeom prst="roundRect">
              <a:avLst>
                <a:gd name="adj" fmla="val 16667"/>
              </a:avLst>
            </a:prstGeom>
            <a:noFill/>
            <a:ln>
              <a:noFill/>
            </a:ln>
          </p:spPr>
          <p:txBody>
            <a:bodyPr spcFirstLastPara="1" wrap="square" lIns="0" tIns="91425" rIns="0" bIns="18000" anchor="b" anchorCtr="0">
              <a:noAutofit/>
            </a:bodyPr>
            <a:lstStyle/>
            <a:p>
              <a:pPr marL="0" lvl="0" indent="0" algn="ctr" rtl="0">
                <a:spcBef>
                  <a:spcPts val="0"/>
                </a:spcBef>
                <a:spcAft>
                  <a:spcPts val="0"/>
                </a:spcAft>
                <a:buNone/>
              </a:pPr>
              <a:r>
                <a:rPr lang="en-GB" sz="900">
                  <a:solidFill>
                    <a:srgbClr val="36A987"/>
                  </a:solidFill>
                  <a:latin typeface="Inter Light" panose="02000503000000020004"/>
                  <a:ea typeface="Inter Light" panose="02000503000000020004"/>
                  <a:cs typeface="Inter Light" panose="02000503000000020004"/>
                  <a:sym typeface="Inter Light" panose="02000503000000020004"/>
                </a:rPr>
                <a:t>Payment</a:t>
              </a:r>
              <a:endParaRPr sz="9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07" name="Google Shape;207;p28"/>
            <p:cNvPicPr preferRelativeResize="0"/>
            <p:nvPr/>
          </p:nvPicPr>
          <p:blipFill>
            <a:blip r:embed="rId10"/>
            <a:stretch>
              <a:fillRect/>
            </a:stretch>
          </p:blipFill>
          <p:spPr>
            <a:xfrm>
              <a:off x="4486127" y="1124243"/>
              <a:ext cx="230278" cy="206017"/>
            </a:xfrm>
            <a:prstGeom prst="rect">
              <a:avLst/>
            </a:prstGeom>
            <a:noFill/>
            <a:ln>
              <a:noFill/>
            </a:ln>
          </p:spPr>
        </p:pic>
      </p:grpSp>
      <p:grpSp>
        <p:nvGrpSpPr>
          <p:cNvPr id="208" name="Google Shape;208;p28"/>
          <p:cNvGrpSpPr/>
          <p:nvPr/>
        </p:nvGrpSpPr>
        <p:grpSpPr>
          <a:xfrm>
            <a:off x="7958702" y="1884608"/>
            <a:ext cx="686400" cy="506100"/>
            <a:chOff x="7958385" y="1835003"/>
            <a:chExt cx="686400" cy="506100"/>
          </a:xfrm>
        </p:grpSpPr>
        <p:sp>
          <p:nvSpPr>
            <p:cNvPr id="209" name="Google Shape;209;p28"/>
            <p:cNvSpPr/>
            <p:nvPr/>
          </p:nvSpPr>
          <p:spPr>
            <a:xfrm>
              <a:off x="7958385" y="1835003"/>
              <a:ext cx="686400" cy="5061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Customer support</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10" name="Google Shape;210;p28"/>
            <p:cNvPicPr preferRelativeResize="0"/>
            <p:nvPr/>
          </p:nvPicPr>
          <p:blipFill>
            <a:blip r:embed="rId11"/>
            <a:stretch>
              <a:fillRect/>
            </a:stretch>
          </p:blipFill>
          <p:spPr>
            <a:xfrm>
              <a:off x="8171975" y="1846400"/>
              <a:ext cx="259200" cy="259200"/>
            </a:xfrm>
            <a:prstGeom prst="rect">
              <a:avLst/>
            </a:prstGeom>
            <a:noFill/>
            <a:ln>
              <a:noFill/>
            </a:ln>
          </p:spPr>
        </p:pic>
      </p:grpSp>
      <p:sp>
        <p:nvSpPr>
          <p:cNvPr id="211" name="Google Shape;211;p28"/>
          <p:cNvSpPr/>
          <p:nvPr/>
        </p:nvSpPr>
        <p:spPr>
          <a:xfrm>
            <a:off x="1156038" y="4157700"/>
            <a:ext cx="1130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2" name="Google Shape;212;p28"/>
          <p:cNvSpPr/>
          <p:nvPr/>
        </p:nvSpPr>
        <p:spPr>
          <a:xfrm>
            <a:off x="7664651" y="4202150"/>
            <a:ext cx="12288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3" name="Google Shape;213;p28"/>
          <p:cNvSpPr/>
          <p:nvPr/>
        </p:nvSpPr>
        <p:spPr>
          <a:xfrm>
            <a:off x="3127492" y="4202150"/>
            <a:ext cx="13599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4" name="Google Shape;214;p28"/>
          <p:cNvSpPr/>
          <p:nvPr/>
        </p:nvSpPr>
        <p:spPr>
          <a:xfrm>
            <a:off x="6901759" y="4202150"/>
            <a:ext cx="11106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5" name="Google Shape;215;p28"/>
          <p:cNvSpPr/>
          <p:nvPr/>
        </p:nvSpPr>
        <p:spPr>
          <a:xfrm>
            <a:off x="5446168" y="4202150"/>
            <a:ext cx="1803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16" name="Google Shape;216;p28"/>
          <p:cNvSpPr/>
          <p:nvPr/>
        </p:nvSpPr>
        <p:spPr>
          <a:xfrm>
            <a:off x="2142900" y="4202150"/>
            <a:ext cx="1332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17" name="Google Shape;217;p28"/>
          <p:cNvSpPr/>
          <p:nvPr/>
        </p:nvSpPr>
        <p:spPr>
          <a:xfrm>
            <a:off x="271516" y="4202150"/>
            <a:ext cx="14367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18" name="Google Shape;218;p28"/>
          <p:cNvSpPr/>
          <p:nvPr/>
        </p:nvSpPr>
        <p:spPr>
          <a:xfrm>
            <a:off x="4357176" y="4202150"/>
            <a:ext cx="14367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19" name="Google Shape;219;p28"/>
          <p:cNvSpPr/>
          <p:nvPr/>
        </p:nvSpPr>
        <p:spPr>
          <a:xfrm>
            <a:off x="4139684" y="4202150"/>
            <a:ext cx="5652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grpSp>
        <p:nvGrpSpPr>
          <p:cNvPr id="220" name="Google Shape;220;p28"/>
          <p:cNvGrpSpPr/>
          <p:nvPr/>
        </p:nvGrpSpPr>
        <p:grpSpPr>
          <a:xfrm>
            <a:off x="1086298" y="748425"/>
            <a:ext cx="492951" cy="295383"/>
            <a:chOff x="1069485" y="3126482"/>
            <a:chExt cx="492951" cy="295383"/>
          </a:xfrm>
        </p:grpSpPr>
        <p:pic>
          <p:nvPicPr>
            <p:cNvPr id="221" name="Google Shape;221;p28"/>
            <p:cNvPicPr preferRelativeResize="0"/>
            <p:nvPr/>
          </p:nvPicPr>
          <p:blipFill>
            <a:blip r:embed="rId12"/>
            <a:stretch>
              <a:fillRect/>
            </a:stretch>
          </p:blipFill>
          <p:spPr>
            <a:xfrm>
              <a:off x="1069485" y="3126482"/>
              <a:ext cx="169925" cy="169925"/>
            </a:xfrm>
            <a:prstGeom prst="rect">
              <a:avLst/>
            </a:prstGeom>
            <a:noFill/>
            <a:ln>
              <a:noFill/>
            </a:ln>
          </p:spPr>
        </p:pic>
        <p:pic>
          <p:nvPicPr>
            <p:cNvPr id="222" name="Google Shape;222;p28"/>
            <p:cNvPicPr preferRelativeResize="0"/>
            <p:nvPr/>
          </p:nvPicPr>
          <p:blipFill rotWithShape="1">
            <a:blip r:embed="rId13"/>
            <a:srcRect b="25356"/>
            <a:stretch>
              <a:fillRect/>
            </a:stretch>
          </p:blipFill>
          <p:spPr>
            <a:xfrm>
              <a:off x="1392504" y="3132327"/>
              <a:ext cx="169925" cy="158230"/>
            </a:xfrm>
            <a:prstGeom prst="rect">
              <a:avLst/>
            </a:prstGeom>
            <a:noFill/>
            <a:ln>
              <a:noFill/>
            </a:ln>
          </p:spPr>
        </p:pic>
        <p:pic>
          <p:nvPicPr>
            <p:cNvPr id="223" name="Google Shape;223;p28"/>
            <p:cNvPicPr preferRelativeResize="0"/>
            <p:nvPr/>
          </p:nvPicPr>
          <p:blipFill>
            <a:blip r:embed="rId14"/>
            <a:stretch>
              <a:fillRect/>
            </a:stretch>
          </p:blipFill>
          <p:spPr>
            <a:xfrm>
              <a:off x="1139438" y="3305993"/>
              <a:ext cx="422999" cy="115872"/>
            </a:xfrm>
            <a:prstGeom prst="rect">
              <a:avLst/>
            </a:prstGeom>
            <a:noFill/>
            <a:ln>
              <a:noFill/>
            </a:ln>
          </p:spPr>
        </p:pic>
      </p:grpSp>
      <p:pic>
        <p:nvPicPr>
          <p:cNvPr id="224" name="Google Shape;224;p28"/>
          <p:cNvPicPr preferRelativeResize="0"/>
          <p:nvPr/>
        </p:nvPicPr>
        <p:blipFill>
          <a:blip r:embed="rId15"/>
          <a:stretch>
            <a:fillRect/>
          </a:stretch>
        </p:blipFill>
        <p:spPr>
          <a:xfrm>
            <a:off x="2639622" y="866534"/>
            <a:ext cx="752715" cy="158225"/>
          </a:xfrm>
          <a:prstGeom prst="rect">
            <a:avLst/>
          </a:prstGeom>
          <a:noFill/>
          <a:ln>
            <a:noFill/>
          </a:ln>
        </p:spPr>
      </p:pic>
      <p:pic>
        <p:nvPicPr>
          <p:cNvPr id="225" name="Google Shape;225;p28"/>
          <p:cNvPicPr preferRelativeResize="0"/>
          <p:nvPr/>
        </p:nvPicPr>
        <p:blipFill>
          <a:blip r:embed="rId16"/>
          <a:stretch>
            <a:fillRect/>
          </a:stretch>
        </p:blipFill>
        <p:spPr>
          <a:xfrm>
            <a:off x="4015538" y="2413473"/>
            <a:ext cx="607800" cy="227916"/>
          </a:xfrm>
          <a:prstGeom prst="rect">
            <a:avLst/>
          </a:prstGeom>
          <a:noFill/>
          <a:ln>
            <a:noFill/>
          </a:ln>
        </p:spPr>
      </p:pic>
      <p:pic>
        <p:nvPicPr>
          <p:cNvPr id="226" name="Google Shape;226;p28"/>
          <p:cNvPicPr preferRelativeResize="0"/>
          <p:nvPr/>
        </p:nvPicPr>
        <p:blipFill>
          <a:blip r:embed="rId17"/>
          <a:stretch>
            <a:fillRect/>
          </a:stretch>
        </p:blipFill>
        <p:spPr>
          <a:xfrm>
            <a:off x="5397613" y="2394844"/>
            <a:ext cx="538082" cy="169925"/>
          </a:xfrm>
          <a:prstGeom prst="rect">
            <a:avLst/>
          </a:prstGeom>
          <a:noFill/>
          <a:ln>
            <a:noFill/>
          </a:ln>
        </p:spPr>
      </p:pic>
      <p:pic>
        <p:nvPicPr>
          <p:cNvPr id="227" name="Google Shape;227;p28"/>
          <p:cNvPicPr preferRelativeResize="0"/>
          <p:nvPr/>
        </p:nvPicPr>
        <p:blipFill rotWithShape="1">
          <a:blip r:embed="rId18"/>
          <a:srcRect t="17794" b="16687"/>
          <a:stretch>
            <a:fillRect/>
          </a:stretch>
        </p:blipFill>
        <p:spPr>
          <a:xfrm>
            <a:off x="5371068" y="855093"/>
            <a:ext cx="510474" cy="174756"/>
          </a:xfrm>
          <a:prstGeom prst="rect">
            <a:avLst/>
          </a:prstGeom>
          <a:noFill/>
          <a:ln>
            <a:noFill/>
          </a:ln>
        </p:spPr>
      </p:pic>
      <p:pic>
        <p:nvPicPr>
          <p:cNvPr id="228" name="Google Shape;228;p28"/>
          <p:cNvPicPr preferRelativeResize="0"/>
          <p:nvPr/>
        </p:nvPicPr>
        <p:blipFill>
          <a:blip r:embed="rId19"/>
          <a:stretch>
            <a:fillRect/>
          </a:stretch>
        </p:blipFill>
        <p:spPr>
          <a:xfrm>
            <a:off x="6641389" y="2413608"/>
            <a:ext cx="607799" cy="133667"/>
          </a:xfrm>
          <a:prstGeom prst="rect">
            <a:avLst/>
          </a:prstGeom>
          <a:noFill/>
          <a:ln>
            <a:noFill/>
          </a:ln>
        </p:spPr>
      </p:pic>
      <p:pic>
        <p:nvPicPr>
          <p:cNvPr id="229" name="Google Shape;229;p28"/>
          <p:cNvPicPr preferRelativeResize="0"/>
          <p:nvPr/>
        </p:nvPicPr>
        <p:blipFill>
          <a:blip r:embed="rId20"/>
          <a:stretch>
            <a:fillRect/>
          </a:stretch>
        </p:blipFill>
        <p:spPr>
          <a:xfrm>
            <a:off x="1409278" y="2442580"/>
            <a:ext cx="653425" cy="155733"/>
          </a:xfrm>
          <a:prstGeom prst="rect">
            <a:avLst/>
          </a:prstGeom>
          <a:noFill/>
          <a:ln>
            <a:noFill/>
          </a:ln>
        </p:spPr>
      </p:pic>
      <p:pic>
        <p:nvPicPr>
          <p:cNvPr id="230" name="Google Shape;230;p28"/>
          <p:cNvPicPr preferRelativeResize="0"/>
          <p:nvPr/>
        </p:nvPicPr>
        <p:blipFill>
          <a:blip r:embed="rId21"/>
          <a:stretch>
            <a:fillRect/>
          </a:stretch>
        </p:blipFill>
        <p:spPr>
          <a:xfrm>
            <a:off x="8167111" y="2380491"/>
            <a:ext cx="321173" cy="225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34" name="Shape 234"/>
        <p:cNvGrpSpPr/>
        <p:nvPr/>
      </p:nvGrpSpPr>
      <p:grpSpPr>
        <a:xfrm>
          <a:off x="0" y="0"/>
          <a:ext cx="0" cy="0"/>
          <a:chOff x="0" y="0"/>
          <a:chExt cx="0" cy="0"/>
        </a:xfrm>
      </p:grpSpPr>
      <p:sp>
        <p:nvSpPr>
          <p:cNvPr id="235" name="Google Shape;235;p29"/>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AssoConnect </a:t>
            </a:r>
            <a:endParaRPr lang="en-GB"/>
          </a:p>
        </p:txBody>
      </p:sp>
      <p:sp>
        <p:nvSpPr>
          <p:cNvPr id="236" name="Google Shape;236;p29"/>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a:solidFill>
                  <a:schemeClr val="dk1"/>
                </a:solidFill>
                <a:latin typeface="Arial" panose="020B0604020202020204"/>
                <a:ea typeface="Arial" panose="020B0604020202020204"/>
                <a:cs typeface="Arial" panose="020B0604020202020204"/>
                <a:sym typeface="Arial" panose="020B0604020202020204"/>
              </a:rPr>
              <a:t>Activities</a:t>
            </a:r>
            <a:endParaRPr sz="1600" b="1">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activities in the company, place the different teams and activities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SaaS stands for Software as a Service. This means that a SaaS company sells its software to customers. The IT team develops all the technical knowledge and tools needed to develop the software product. The product team is in charge of optimizing the product and defining its specifications. To find customers, some advertisements may be posted online by the media team.</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However, AssoConnect and Phenix being B2B SaaS (as opposed to B2C), converting new customers relies heavily on the sales team to close as many sales as possible. The customer base is managed by a CRM team who can send emails to develop and activate it. However, the main customer relationship is managed by the Customer Success/Care team which is in charge of customer support. The finance team validates payments and assesses the overall profitability of the business.</a:t>
            </a: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pic>
        <p:nvPicPr>
          <p:cNvPr id="237" name="Google Shape;237;p29"/>
          <p:cNvPicPr preferRelativeResize="0"/>
          <p:nvPr/>
        </p:nvPicPr>
        <p:blipFill>
          <a:blip r:embed="rId1"/>
          <a:stretch>
            <a:fillRect/>
          </a:stretch>
        </p:blipFill>
        <p:spPr>
          <a:xfrm>
            <a:off x="7354824" y="52399"/>
            <a:ext cx="1477475" cy="835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0"/>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AssoConnect </a:t>
            </a:r>
            <a:endParaRPr lang="en-GB"/>
          </a:p>
        </p:txBody>
      </p:sp>
      <p:sp>
        <p:nvSpPr>
          <p:cNvPr id="243" name="Google Shape;243;p30"/>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sz="1600" b="1">
                <a:solidFill>
                  <a:schemeClr val="dk1"/>
                </a:solidFill>
                <a:latin typeface="Arial" panose="020B0604020202020204"/>
                <a:ea typeface="Arial" panose="020B0604020202020204"/>
                <a:cs typeface="Arial" panose="020B0604020202020204"/>
                <a:sym typeface="Arial" panose="020B0604020202020204"/>
              </a:rPr>
              <a:t>Business tools</a:t>
            </a:r>
            <a:endParaRPr sz="1700" b="1">
              <a:solidFill>
                <a:srgbClr val="333333"/>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Clr>
                <a:schemeClr val="dk1"/>
              </a:buClr>
              <a:buSzPts val="1100"/>
              <a:buFont typeface="Arial" panose="020B0604020202020204"/>
              <a:buNone/>
            </a:pPr>
            <a:r>
              <a:rPr lang="en-GB" sz="1200">
                <a:solidFill>
                  <a:schemeClr val="dk1"/>
                </a:solidFill>
                <a:latin typeface="Arial" panose="020B0604020202020204"/>
                <a:ea typeface="Arial" panose="020B0604020202020204"/>
                <a:cs typeface="Arial" panose="020B0604020202020204"/>
                <a:sym typeface="Arial" panose="020B0604020202020204"/>
              </a:rPr>
              <a:t>👉🏽  From the description of the business tools used in the company, place the tools in the correct order on the diagram of your document.</a:t>
            </a:r>
            <a:endParaRPr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200"/>
              </a:spcAft>
              <a:buClr>
                <a:schemeClr val="dk1"/>
              </a:buClr>
              <a:buSzPts val="1100"/>
              <a:buFont typeface="Arial" panose="020B0604020202020204"/>
              <a:buNone/>
            </a:pPr>
            <a:r>
              <a:rPr lang="en-GB" sz="1200">
                <a:solidFill>
                  <a:srgbClr val="606060"/>
                </a:solidFill>
                <a:latin typeface="Arial" panose="020B0604020202020204"/>
                <a:ea typeface="Arial" panose="020B0604020202020204"/>
                <a:cs typeface="Arial" panose="020B0604020202020204"/>
                <a:sym typeface="Arial" panose="020B0604020202020204"/>
              </a:rPr>
              <a:t>ℹ️ Our business objective is to acquire a maximum of associations on our tool. Thus, we use paid media such as Google Ads for acquisition and sales acquisition is managed through Hubspot. Email and customer management is done on Intercom while customer support requests are handled through Zendesk. All this would not be possible without good optimization of the product thanks to the product team working with inVision and an IT team storing our software data on MySql.</a:t>
            </a:r>
            <a:endParaRPr lang="en-GB" sz="1200">
              <a:solidFill>
                <a:srgbClr val="606060"/>
              </a:solidFill>
              <a:latin typeface="Arial" panose="020B0604020202020204"/>
              <a:ea typeface="Arial" panose="020B0604020202020204"/>
              <a:cs typeface="Arial" panose="020B0604020202020204"/>
              <a:sym typeface="Arial" panose="020B0604020202020204"/>
            </a:endParaRPr>
          </a:p>
        </p:txBody>
      </p:sp>
      <p:pic>
        <p:nvPicPr>
          <p:cNvPr id="244" name="Google Shape;244;p30"/>
          <p:cNvPicPr preferRelativeResize="0"/>
          <p:nvPr/>
        </p:nvPicPr>
        <p:blipFill>
          <a:blip r:embed="rId1"/>
          <a:stretch>
            <a:fillRect/>
          </a:stretch>
        </p:blipFill>
        <p:spPr>
          <a:xfrm>
            <a:off x="7354824" y="52399"/>
            <a:ext cx="1477475" cy="835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48" name="Shape 248"/>
        <p:cNvGrpSpPr/>
        <p:nvPr/>
      </p:nvGrpSpPr>
      <p:grpSpPr>
        <a:xfrm>
          <a:off x="0" y="0"/>
          <a:ext cx="0" cy="0"/>
          <a:chOff x="0" y="0"/>
          <a:chExt cx="0" cy="0"/>
        </a:xfrm>
      </p:grpSpPr>
      <p:sp>
        <p:nvSpPr>
          <p:cNvPr id="249" name="Google Shape;249;p31"/>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AssoConnect</a:t>
            </a:r>
            <a:r>
              <a:rPr lang="en-GB"/>
              <a:t> </a:t>
            </a:r>
            <a:r>
              <a:rPr lang="en-GB" sz="2000" i="1"/>
              <a:t>(SaaS)</a:t>
            </a:r>
            <a:endParaRPr sz="1300"/>
          </a:p>
          <a:p>
            <a:pPr marL="0" lvl="0" indent="0" algn="l" rtl="0">
              <a:spcBef>
                <a:spcPts val="0"/>
              </a:spcBef>
              <a:spcAft>
                <a:spcPts val="0"/>
              </a:spcAft>
              <a:buNone/>
            </a:pPr>
          </a:p>
        </p:txBody>
      </p:sp>
      <p:sp>
        <p:nvSpPr>
          <p:cNvPr id="250" name="Google Shape;250;p31"/>
          <p:cNvSpPr/>
          <p:nvPr/>
        </p:nvSpPr>
        <p:spPr>
          <a:xfrm>
            <a:off x="4399175" y="1779970"/>
            <a:ext cx="702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251" name="Google Shape;251;p31"/>
          <p:cNvCxnSpPr>
            <a:stCxn id="250" idx="3"/>
            <a:endCxn id="252" idx="1"/>
          </p:cNvCxnSpPr>
          <p:nvPr/>
        </p:nvCxnSpPr>
        <p:spPr>
          <a:xfrm>
            <a:off x="5101175" y="2048170"/>
            <a:ext cx="895500" cy="600"/>
          </a:xfrm>
          <a:prstGeom prst="bentConnector3">
            <a:avLst>
              <a:gd name="adj1" fmla="val 50004"/>
            </a:avLst>
          </a:prstGeom>
          <a:noFill/>
          <a:ln w="19050" cap="flat" cmpd="sng">
            <a:solidFill>
              <a:srgbClr val="FF9652"/>
            </a:solidFill>
            <a:prstDash val="solid"/>
            <a:round/>
            <a:headEnd type="none" w="med" len="med"/>
            <a:tailEnd type="stealth" w="med" len="med"/>
          </a:ln>
        </p:spPr>
      </p:cxnSp>
      <p:sp>
        <p:nvSpPr>
          <p:cNvPr id="253" name="Google Shape;253;p31"/>
          <p:cNvSpPr/>
          <p:nvPr/>
        </p:nvSpPr>
        <p:spPr>
          <a:xfrm rot="-5400000">
            <a:off x="378325" y="2304000"/>
            <a:ext cx="494400" cy="282600"/>
          </a:xfrm>
          <a:prstGeom prst="round2SameRect">
            <a:avLst>
              <a:gd name="adj1" fmla="val 16667"/>
              <a:gd name="adj2" fmla="val 0"/>
            </a:avLst>
          </a:prstGeom>
          <a:solidFill>
            <a:srgbClr val="FF965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Data</a:t>
            </a:r>
            <a:endParaRPr sz="1100">
              <a:solidFill>
                <a:schemeClr val="lt1"/>
              </a:solidFill>
            </a:endParaRPr>
          </a:p>
        </p:txBody>
      </p:sp>
      <p:sp>
        <p:nvSpPr>
          <p:cNvPr id="254" name="Google Shape;254;p31"/>
          <p:cNvSpPr/>
          <p:nvPr/>
        </p:nvSpPr>
        <p:spPr>
          <a:xfrm>
            <a:off x="4381175" y="2352869"/>
            <a:ext cx="738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255" name="Google Shape;255;p31"/>
          <p:cNvSpPr/>
          <p:nvPr/>
        </p:nvSpPr>
        <p:spPr>
          <a:xfrm>
            <a:off x="1655975" y="2354938"/>
            <a:ext cx="8574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256" name="Google Shape;256;p31"/>
          <p:cNvSpPr/>
          <p:nvPr/>
        </p:nvSpPr>
        <p:spPr>
          <a:xfrm rot="-5400000">
            <a:off x="273775" y="2961483"/>
            <a:ext cx="703500" cy="282600"/>
          </a:xfrm>
          <a:prstGeom prst="round2SameRect">
            <a:avLst>
              <a:gd name="adj1" fmla="val 16667"/>
              <a:gd name="adj2" fmla="val 0"/>
            </a:avLst>
          </a:prstGeom>
          <a:solidFill>
            <a:srgbClr val="073763"/>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100">
                <a:solidFill>
                  <a:schemeClr val="lt1"/>
                </a:solidFill>
              </a:rPr>
              <a:t>Service</a:t>
            </a:r>
            <a:endParaRPr sz="1100">
              <a:solidFill>
                <a:schemeClr val="lt1"/>
              </a:solidFill>
            </a:endParaRPr>
          </a:p>
        </p:txBody>
      </p:sp>
      <p:sp>
        <p:nvSpPr>
          <p:cNvPr id="257" name="Google Shape;257;p31"/>
          <p:cNvSpPr/>
          <p:nvPr/>
        </p:nvSpPr>
        <p:spPr>
          <a:xfrm>
            <a:off x="1250150" y="3174575"/>
            <a:ext cx="16377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Product</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58" name="Google Shape;258;p31"/>
          <p:cNvSpPr/>
          <p:nvPr/>
        </p:nvSpPr>
        <p:spPr>
          <a:xfrm>
            <a:off x="2663450" y="2793575"/>
            <a:ext cx="1520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Media</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59" name="Google Shape;259;p31"/>
          <p:cNvSpPr/>
          <p:nvPr/>
        </p:nvSpPr>
        <p:spPr>
          <a:xfrm>
            <a:off x="3563400" y="3116550"/>
            <a:ext cx="18654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sz="700" b="1">
                <a:solidFill>
                  <a:srgbClr val="1C4587"/>
                </a:solidFill>
                <a:latin typeface="Inter" panose="02000503000000020004"/>
                <a:ea typeface="Inter" panose="02000503000000020004"/>
                <a:cs typeface="Inter" panose="02000503000000020004"/>
                <a:sym typeface="Inter" panose="02000503000000020004"/>
              </a:rPr>
              <a:t>Sales</a:t>
            </a:r>
            <a:endParaRPr lang="fr-BE"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60" name="Google Shape;260;p31"/>
          <p:cNvSpPr/>
          <p:nvPr/>
        </p:nvSpPr>
        <p:spPr>
          <a:xfrm>
            <a:off x="4277550" y="2793575"/>
            <a:ext cx="15816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FINANCE</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61" name="Google Shape;261;p31"/>
          <p:cNvSpPr/>
          <p:nvPr/>
        </p:nvSpPr>
        <p:spPr>
          <a:xfrm>
            <a:off x="6388250" y="2793575"/>
            <a:ext cx="2046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CUSTOMER SUCCES</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62" name="Google Shape;262;p31"/>
          <p:cNvSpPr/>
          <p:nvPr/>
        </p:nvSpPr>
        <p:spPr>
          <a:xfrm>
            <a:off x="5786675" y="3120050"/>
            <a:ext cx="12171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altLang="fr-BE" sz="700" i="1">
                <a:solidFill>
                  <a:srgbClr val="1C4587"/>
                </a:solidFill>
                <a:latin typeface="Inter" panose="02000503000000020004"/>
                <a:ea typeface="Inter" panose="02000503000000020004"/>
                <a:cs typeface="Inter" panose="02000503000000020004"/>
                <a:sym typeface="Inter" panose="02000503000000020004"/>
              </a:rPr>
              <a:t>CRM</a:t>
            </a:r>
            <a:endParaRPr lang="fr-FR" altLang="fr-BE"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263" name="Google Shape;263;p31"/>
          <p:cNvSpPr/>
          <p:nvPr/>
        </p:nvSpPr>
        <p:spPr>
          <a:xfrm>
            <a:off x="1643637" y="1781073"/>
            <a:ext cx="857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64" name="Google Shape;264;p31"/>
          <p:cNvSpPr/>
          <p:nvPr/>
        </p:nvSpPr>
        <p:spPr>
          <a:xfrm>
            <a:off x="3213280" y="1109537"/>
            <a:ext cx="6156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65" name="Google Shape;265;p31"/>
          <p:cNvSpPr/>
          <p:nvPr/>
        </p:nvSpPr>
        <p:spPr>
          <a:xfrm>
            <a:off x="3213275" y="795463"/>
            <a:ext cx="615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266" name="Google Shape;266;p31"/>
          <p:cNvSpPr/>
          <p:nvPr/>
        </p:nvSpPr>
        <p:spPr>
          <a:xfrm>
            <a:off x="4350843" y="1109537"/>
            <a:ext cx="7992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cxnSp>
        <p:nvCxnSpPr>
          <p:cNvPr id="267" name="Google Shape;267;p31"/>
          <p:cNvCxnSpPr>
            <a:stCxn id="266" idx="2"/>
            <a:endCxn id="250" idx="0"/>
          </p:cNvCxnSpPr>
          <p:nvPr/>
        </p:nvCxnSpPr>
        <p:spPr>
          <a:xfrm rot="-5400000" flipH="1">
            <a:off x="4647693" y="1676687"/>
            <a:ext cx="206100" cy="600"/>
          </a:xfrm>
          <a:prstGeom prst="bentConnector3">
            <a:avLst>
              <a:gd name="adj1" fmla="val 49984"/>
            </a:avLst>
          </a:prstGeom>
          <a:noFill/>
          <a:ln w="19050" cap="flat" cmpd="sng">
            <a:solidFill>
              <a:srgbClr val="FF9652"/>
            </a:solidFill>
            <a:prstDash val="solid"/>
            <a:round/>
            <a:headEnd type="none" w="med" len="med"/>
            <a:tailEnd type="stealth" w="med" len="med"/>
          </a:ln>
        </p:spPr>
      </p:cxnSp>
      <p:sp>
        <p:nvSpPr>
          <p:cNvPr id="268" name="Google Shape;268;p31"/>
          <p:cNvSpPr/>
          <p:nvPr/>
        </p:nvSpPr>
        <p:spPr>
          <a:xfrm>
            <a:off x="1710895" y="1109537"/>
            <a:ext cx="7287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69" name="Google Shape;269;p31"/>
          <p:cNvSpPr/>
          <p:nvPr/>
        </p:nvSpPr>
        <p:spPr>
          <a:xfrm>
            <a:off x="1705055" y="795463"/>
            <a:ext cx="7287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270" name="Google Shape;270;p31"/>
          <p:cNvCxnSpPr>
            <a:stCxn id="268" idx="2"/>
            <a:endCxn id="263" idx="0"/>
          </p:cNvCxnSpPr>
          <p:nvPr/>
        </p:nvCxnSpPr>
        <p:spPr>
          <a:xfrm rot="5400000">
            <a:off x="1970245" y="1675937"/>
            <a:ext cx="207000" cy="3000"/>
          </a:xfrm>
          <a:prstGeom prst="bentConnector3">
            <a:avLst>
              <a:gd name="adj1" fmla="val 50033"/>
            </a:avLst>
          </a:prstGeom>
          <a:noFill/>
          <a:ln w="19050" cap="flat" cmpd="sng">
            <a:solidFill>
              <a:srgbClr val="FF9652"/>
            </a:solidFill>
            <a:prstDash val="solid"/>
            <a:round/>
            <a:headEnd type="none" w="med" len="med"/>
            <a:tailEnd type="stealth" w="med" len="med"/>
          </a:ln>
        </p:spPr>
      </p:cxnSp>
      <p:cxnSp>
        <p:nvCxnSpPr>
          <p:cNvPr id="271" name="Google Shape;271;p31"/>
          <p:cNvCxnSpPr>
            <a:stCxn id="263" idx="3"/>
            <a:endCxn id="250" idx="1"/>
          </p:cNvCxnSpPr>
          <p:nvPr/>
        </p:nvCxnSpPr>
        <p:spPr>
          <a:xfrm rot="10800000" flipH="1">
            <a:off x="2501037" y="2048073"/>
            <a:ext cx="1898100" cy="1200"/>
          </a:xfrm>
          <a:prstGeom prst="bentConnector3">
            <a:avLst>
              <a:gd name="adj1" fmla="val 50001"/>
            </a:avLst>
          </a:prstGeom>
          <a:noFill/>
          <a:ln w="19050" cap="flat" cmpd="sng">
            <a:solidFill>
              <a:srgbClr val="FF9652"/>
            </a:solidFill>
            <a:prstDash val="solid"/>
            <a:round/>
            <a:headEnd type="none" w="med" len="med"/>
            <a:tailEnd type="stealth" w="med" len="med"/>
          </a:ln>
        </p:spPr>
      </p:cxnSp>
      <p:cxnSp>
        <p:nvCxnSpPr>
          <p:cNvPr id="272" name="Google Shape;272;p31"/>
          <p:cNvCxnSpPr>
            <a:stCxn id="264" idx="2"/>
            <a:endCxn id="250" idx="1"/>
          </p:cNvCxnSpPr>
          <p:nvPr/>
        </p:nvCxnSpPr>
        <p:spPr>
          <a:xfrm rot="-5400000" flipH="1">
            <a:off x="3722980" y="1372037"/>
            <a:ext cx="474300" cy="878100"/>
          </a:xfrm>
          <a:prstGeom prst="bentConnector2">
            <a:avLst/>
          </a:prstGeom>
          <a:noFill/>
          <a:ln w="19050" cap="flat" cmpd="sng">
            <a:solidFill>
              <a:srgbClr val="FF9652"/>
            </a:solidFill>
            <a:prstDash val="solid"/>
            <a:round/>
            <a:headEnd type="none" w="med" len="med"/>
            <a:tailEnd type="none" w="med" len="med"/>
          </a:ln>
        </p:spPr>
      </p:cxnSp>
      <p:sp>
        <p:nvSpPr>
          <p:cNvPr id="252" name="Google Shape;252;p31"/>
          <p:cNvSpPr/>
          <p:nvPr/>
        </p:nvSpPr>
        <p:spPr>
          <a:xfrm>
            <a:off x="5996741" y="1779970"/>
            <a:ext cx="5994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73" name="Google Shape;273;p31"/>
          <p:cNvSpPr/>
          <p:nvPr/>
        </p:nvSpPr>
        <p:spPr>
          <a:xfrm>
            <a:off x="5981375" y="2352869"/>
            <a:ext cx="630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sp>
        <p:nvSpPr>
          <p:cNvPr id="274" name="Google Shape;274;p31"/>
          <p:cNvSpPr/>
          <p:nvPr/>
        </p:nvSpPr>
        <p:spPr>
          <a:xfrm>
            <a:off x="7444463" y="1779975"/>
            <a:ext cx="828000" cy="536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75" name="Google Shape;275;p31"/>
          <p:cNvSpPr/>
          <p:nvPr/>
        </p:nvSpPr>
        <p:spPr>
          <a:xfrm>
            <a:off x="7451150" y="2352250"/>
            <a:ext cx="8280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276" name="Google Shape;276;p31"/>
          <p:cNvCxnSpPr>
            <a:stCxn id="252" idx="3"/>
            <a:endCxn id="274" idx="1"/>
          </p:cNvCxnSpPr>
          <p:nvPr/>
        </p:nvCxnSpPr>
        <p:spPr>
          <a:xfrm>
            <a:off x="6596141" y="2048170"/>
            <a:ext cx="848400" cy="600"/>
          </a:xfrm>
          <a:prstGeom prst="bentConnector3">
            <a:avLst>
              <a:gd name="adj1" fmla="val 49995"/>
            </a:avLst>
          </a:prstGeom>
          <a:noFill/>
          <a:ln w="19050" cap="flat" cmpd="sng">
            <a:solidFill>
              <a:srgbClr val="FF9652"/>
            </a:solidFill>
            <a:prstDash val="solid"/>
            <a:round/>
            <a:headEnd type="none" w="med" len="med"/>
            <a:tailEnd type="stealth" w="med" len="med"/>
          </a:ln>
        </p:spPr>
      </p:cxnSp>
      <p:sp>
        <p:nvSpPr>
          <p:cNvPr id="277" name="Google Shape;277;p31"/>
          <p:cNvSpPr/>
          <p:nvPr/>
        </p:nvSpPr>
        <p:spPr>
          <a:xfrm>
            <a:off x="5988655" y="1109537"/>
            <a:ext cx="615600" cy="464400"/>
          </a:xfrm>
          <a:prstGeom prst="roundRect">
            <a:avLst>
              <a:gd name="adj" fmla="val 16667"/>
            </a:avLst>
          </a:prstGeom>
          <a:noFill/>
          <a:ln w="19050" cap="flat" cmpd="sng">
            <a:solidFill>
              <a:srgbClr val="36A987"/>
            </a:solidFill>
            <a:prstDash val="solid"/>
            <a:round/>
            <a:headEnd type="none" w="sm" len="sm"/>
            <a:tailEnd type="none" w="sm" len="sm"/>
          </a:ln>
        </p:spPr>
        <p:txBody>
          <a:bodyPr spcFirstLastPara="1" wrap="square" lIns="0" tIns="91425" rIns="0" bIns="0" anchor="b" anchorCtr="0">
            <a:noAutofit/>
          </a:bodyPr>
          <a:lstStyle/>
          <a:p>
            <a:pPr marL="0" lvl="0" indent="0" algn="ctr" rtl="0">
              <a:spcBef>
                <a:spcPts val="0"/>
              </a:spcBef>
              <a:spcAft>
                <a:spcPts val="0"/>
              </a:spcAft>
              <a:buNone/>
            </a:pP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sp>
        <p:nvSpPr>
          <p:cNvPr id="278" name="Google Shape;278;p31"/>
          <p:cNvSpPr/>
          <p:nvPr/>
        </p:nvSpPr>
        <p:spPr>
          <a:xfrm>
            <a:off x="5988650" y="795463"/>
            <a:ext cx="615600" cy="278100"/>
          </a:xfrm>
          <a:prstGeom prst="roundRect">
            <a:avLst>
              <a:gd name="adj" fmla="val 16667"/>
            </a:avLst>
          </a:prstGeom>
          <a:solidFill>
            <a:srgbClr val="FF9652"/>
          </a:solid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endParaRPr sz="500" i="1">
              <a:solidFill>
                <a:schemeClr val="lt1"/>
              </a:solidFill>
              <a:latin typeface="Inter" panose="02000503000000020004"/>
              <a:ea typeface="Inter" panose="02000503000000020004"/>
              <a:cs typeface="Inter" panose="02000503000000020004"/>
              <a:sym typeface="Inter" panose="02000503000000020004"/>
            </a:endParaRPr>
          </a:p>
        </p:txBody>
      </p:sp>
      <p:cxnSp>
        <p:nvCxnSpPr>
          <p:cNvPr id="279" name="Google Shape;279;p31"/>
          <p:cNvCxnSpPr>
            <a:stCxn id="277" idx="2"/>
            <a:endCxn id="252" idx="0"/>
          </p:cNvCxnSpPr>
          <p:nvPr/>
        </p:nvCxnSpPr>
        <p:spPr>
          <a:xfrm rot="-5400000" flipH="1">
            <a:off x="6193705" y="1676687"/>
            <a:ext cx="206100" cy="600"/>
          </a:xfrm>
          <a:prstGeom prst="bentConnector3">
            <a:avLst>
              <a:gd name="adj1" fmla="val 49984"/>
            </a:avLst>
          </a:prstGeom>
          <a:noFill/>
          <a:ln w="19050" cap="flat" cmpd="sng">
            <a:solidFill>
              <a:srgbClr val="FF9652"/>
            </a:solidFill>
            <a:prstDash val="solid"/>
            <a:round/>
            <a:headEnd type="none" w="med" len="med"/>
            <a:tailEnd type="stealth" w="med" len="med"/>
          </a:ln>
        </p:spPr>
      </p:cxnSp>
      <p:sp>
        <p:nvSpPr>
          <p:cNvPr id="280" name="Google Shape;280;p31"/>
          <p:cNvSpPr/>
          <p:nvPr/>
        </p:nvSpPr>
        <p:spPr>
          <a:xfrm>
            <a:off x="1291850" y="2793575"/>
            <a:ext cx="1332300" cy="248100"/>
          </a:xfrm>
          <a:prstGeom prst="chevron">
            <a:avLst>
              <a:gd name="adj" fmla="val 50000"/>
            </a:avLst>
          </a:prstGeom>
          <a:solidFill>
            <a:srgbClr val="C9DAF8"/>
          </a:solidFill>
          <a:ln w="28575"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BE" altLang="ar-DZ" sz="700" b="1">
                <a:solidFill>
                  <a:srgbClr val="1C4587"/>
                </a:solidFill>
                <a:latin typeface="Inter" panose="02000503000000020004"/>
                <a:ea typeface="Inter" panose="02000503000000020004"/>
                <a:cs typeface="Inter" panose="02000503000000020004"/>
                <a:sym typeface="Inter" panose="02000503000000020004"/>
              </a:rPr>
              <a:t>IT</a:t>
            </a:r>
            <a:endParaRPr lang="fr-BE" altLang="ar-DZ"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281" name="Google Shape;281;p31"/>
          <p:cNvSpPr/>
          <p:nvPr/>
        </p:nvSpPr>
        <p:spPr>
          <a:xfrm rot="-5400000">
            <a:off x="-45575" y="1326851"/>
            <a:ext cx="1342200" cy="282600"/>
          </a:xfrm>
          <a:prstGeom prst="round2SameRect">
            <a:avLst>
              <a:gd name="adj1" fmla="val 16667"/>
              <a:gd name="adj2" fmla="val 0"/>
            </a:avLst>
          </a:prstGeom>
          <a:solidFill>
            <a:srgbClr val="36A9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lt1"/>
                </a:solidFill>
              </a:rPr>
              <a:t>Activity model</a:t>
            </a:r>
            <a:endParaRPr sz="1100">
              <a:solidFill>
                <a:schemeClr val="lt1"/>
              </a:solidFill>
            </a:endParaRPr>
          </a:p>
        </p:txBody>
      </p:sp>
      <p:sp>
        <p:nvSpPr>
          <p:cNvPr id="282" name="Google Shape;282;p31"/>
          <p:cNvSpPr/>
          <p:nvPr/>
        </p:nvSpPr>
        <p:spPr>
          <a:xfrm>
            <a:off x="112225" y="4157702"/>
            <a:ext cx="1635300" cy="985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31"/>
          <p:cNvSpPr/>
          <p:nvPr/>
        </p:nvSpPr>
        <p:spPr>
          <a:xfrm>
            <a:off x="200925" y="3539121"/>
            <a:ext cx="8790300" cy="467700"/>
          </a:xfrm>
          <a:prstGeom prst="roundRect">
            <a:avLst>
              <a:gd name="adj" fmla="val 16667"/>
            </a:avLst>
          </a:prstGeom>
          <a:solidFill>
            <a:srgbClr val="D0E0E3"/>
          </a:solidFill>
          <a:ln w="28575" cap="flat" cmpd="sng">
            <a:solidFill>
              <a:srgbClr val="36A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31"/>
          <p:cNvSpPr/>
          <p:nvPr/>
        </p:nvSpPr>
        <p:spPr>
          <a:xfrm>
            <a:off x="200925" y="4084623"/>
            <a:ext cx="8790300" cy="467700"/>
          </a:xfrm>
          <a:prstGeom prst="roundRect">
            <a:avLst>
              <a:gd name="adj" fmla="val 16667"/>
            </a:avLst>
          </a:prstGeom>
          <a:solidFill>
            <a:srgbClr val="CFE2F3"/>
          </a:solidFill>
          <a:ln w="2857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31"/>
          <p:cNvSpPr/>
          <p:nvPr/>
        </p:nvSpPr>
        <p:spPr>
          <a:xfrm>
            <a:off x="200925" y="4632253"/>
            <a:ext cx="8790300" cy="467700"/>
          </a:xfrm>
          <a:prstGeom prst="roundRect">
            <a:avLst>
              <a:gd name="adj" fmla="val 16667"/>
            </a:avLst>
          </a:prstGeom>
          <a:solidFill>
            <a:srgbClr val="FCE5CD"/>
          </a:solidFill>
          <a:ln w="2857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6" name="Google Shape;286;p31"/>
          <p:cNvGrpSpPr/>
          <p:nvPr/>
        </p:nvGrpSpPr>
        <p:grpSpPr>
          <a:xfrm>
            <a:off x="3213357" y="1095602"/>
            <a:ext cx="615600" cy="464400"/>
            <a:chOff x="3213280" y="1109537"/>
            <a:chExt cx="615600" cy="464400"/>
          </a:xfrm>
        </p:grpSpPr>
        <p:sp>
          <p:nvSpPr>
            <p:cNvPr id="287" name="Google Shape;287;p31"/>
            <p:cNvSpPr/>
            <p:nvPr/>
          </p:nvSpPr>
          <p:spPr>
            <a:xfrm>
              <a:off x="3213280" y="1109537"/>
              <a:ext cx="615600" cy="464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Ads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88" name="Google Shape;288;p31"/>
            <p:cNvPicPr preferRelativeResize="0"/>
            <p:nvPr/>
          </p:nvPicPr>
          <p:blipFill>
            <a:blip r:embed="rId1"/>
            <a:stretch>
              <a:fillRect/>
            </a:stretch>
          </p:blipFill>
          <p:spPr>
            <a:xfrm>
              <a:off x="3390421" y="1148363"/>
              <a:ext cx="261300" cy="261329"/>
            </a:xfrm>
            <a:prstGeom prst="rect">
              <a:avLst/>
            </a:prstGeom>
            <a:noFill/>
            <a:ln>
              <a:noFill/>
            </a:ln>
          </p:spPr>
        </p:pic>
      </p:grpSp>
      <p:grpSp>
        <p:nvGrpSpPr>
          <p:cNvPr id="289" name="Google Shape;289;p31"/>
          <p:cNvGrpSpPr/>
          <p:nvPr/>
        </p:nvGrpSpPr>
        <p:grpSpPr>
          <a:xfrm>
            <a:off x="4222173" y="1144497"/>
            <a:ext cx="799200" cy="464400"/>
            <a:chOff x="4350843" y="1109537"/>
            <a:chExt cx="799200" cy="464400"/>
          </a:xfrm>
        </p:grpSpPr>
        <p:sp>
          <p:nvSpPr>
            <p:cNvPr id="290" name="Google Shape;290;p31"/>
            <p:cNvSpPr/>
            <p:nvPr/>
          </p:nvSpPr>
          <p:spPr>
            <a:xfrm>
              <a:off x="4350843" y="1109537"/>
              <a:ext cx="799200" cy="464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Payment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91" name="Google Shape;291;p31"/>
            <p:cNvPicPr preferRelativeResize="0"/>
            <p:nvPr/>
          </p:nvPicPr>
          <p:blipFill>
            <a:blip r:embed="rId2"/>
            <a:stretch>
              <a:fillRect/>
            </a:stretch>
          </p:blipFill>
          <p:spPr>
            <a:xfrm>
              <a:off x="4669525" y="1168050"/>
              <a:ext cx="248100" cy="221972"/>
            </a:xfrm>
            <a:prstGeom prst="rect">
              <a:avLst/>
            </a:prstGeom>
            <a:noFill/>
            <a:ln>
              <a:noFill/>
            </a:ln>
          </p:spPr>
        </p:pic>
      </p:grpSp>
      <p:grpSp>
        <p:nvGrpSpPr>
          <p:cNvPr id="292" name="Google Shape;292;p31"/>
          <p:cNvGrpSpPr/>
          <p:nvPr/>
        </p:nvGrpSpPr>
        <p:grpSpPr>
          <a:xfrm>
            <a:off x="1647362" y="1786042"/>
            <a:ext cx="857400" cy="536400"/>
            <a:chOff x="1643637" y="1781073"/>
            <a:chExt cx="857400" cy="536400"/>
          </a:xfrm>
        </p:grpSpPr>
        <p:sp>
          <p:nvSpPr>
            <p:cNvPr id="293" name="Google Shape;293;p31"/>
            <p:cNvSpPr/>
            <p:nvPr/>
          </p:nvSpPr>
          <p:spPr>
            <a:xfrm>
              <a:off x="1643637" y="1781073"/>
              <a:ext cx="857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Product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94" name="Google Shape;294;p31"/>
            <p:cNvPicPr preferRelativeResize="0"/>
            <p:nvPr/>
          </p:nvPicPr>
          <p:blipFill>
            <a:blip r:embed="rId3"/>
            <a:stretch>
              <a:fillRect/>
            </a:stretch>
          </p:blipFill>
          <p:spPr>
            <a:xfrm>
              <a:off x="1913347" y="1789123"/>
              <a:ext cx="345600" cy="345600"/>
            </a:xfrm>
            <a:prstGeom prst="rect">
              <a:avLst/>
            </a:prstGeom>
            <a:noFill/>
            <a:ln>
              <a:noFill/>
            </a:ln>
          </p:spPr>
        </p:pic>
      </p:grpSp>
      <p:grpSp>
        <p:nvGrpSpPr>
          <p:cNvPr id="295" name="Google Shape;295;p31"/>
          <p:cNvGrpSpPr/>
          <p:nvPr/>
        </p:nvGrpSpPr>
        <p:grpSpPr>
          <a:xfrm>
            <a:off x="4323660" y="1834302"/>
            <a:ext cx="702000" cy="536400"/>
            <a:chOff x="4399175" y="1779970"/>
            <a:chExt cx="702000" cy="536400"/>
          </a:xfrm>
        </p:grpSpPr>
        <p:sp>
          <p:nvSpPr>
            <p:cNvPr id="296" name="Google Shape;296;p31"/>
            <p:cNvSpPr/>
            <p:nvPr/>
          </p:nvSpPr>
          <p:spPr>
            <a:xfrm>
              <a:off x="4399175" y="1779970"/>
              <a:ext cx="7020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Sales</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297" name="Google Shape;297;p31"/>
            <p:cNvPicPr preferRelativeResize="0"/>
            <p:nvPr/>
          </p:nvPicPr>
          <p:blipFill>
            <a:blip r:embed="rId4"/>
            <a:stretch>
              <a:fillRect/>
            </a:stretch>
          </p:blipFill>
          <p:spPr>
            <a:xfrm>
              <a:off x="4616242" y="1866072"/>
              <a:ext cx="248100" cy="217503"/>
            </a:xfrm>
            <a:prstGeom prst="rect">
              <a:avLst/>
            </a:prstGeom>
            <a:noFill/>
            <a:ln>
              <a:noFill/>
            </a:ln>
          </p:spPr>
        </p:pic>
      </p:grpSp>
      <p:grpSp>
        <p:nvGrpSpPr>
          <p:cNvPr id="298" name="Google Shape;298;p31"/>
          <p:cNvGrpSpPr/>
          <p:nvPr/>
        </p:nvGrpSpPr>
        <p:grpSpPr>
          <a:xfrm>
            <a:off x="1667785" y="1134972"/>
            <a:ext cx="728700" cy="464400"/>
            <a:chOff x="1710895" y="1109537"/>
            <a:chExt cx="728700" cy="464400"/>
          </a:xfrm>
        </p:grpSpPr>
        <p:sp>
          <p:nvSpPr>
            <p:cNvPr id="299" name="Google Shape;299;p31"/>
            <p:cNvSpPr/>
            <p:nvPr/>
          </p:nvSpPr>
          <p:spPr>
            <a:xfrm>
              <a:off x="1710895" y="1109537"/>
              <a:ext cx="728700" cy="464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Tech</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00" name="Google Shape;300;p31"/>
            <p:cNvPicPr preferRelativeResize="0"/>
            <p:nvPr/>
          </p:nvPicPr>
          <p:blipFill>
            <a:blip r:embed="rId5"/>
            <a:stretch>
              <a:fillRect/>
            </a:stretch>
          </p:blipFill>
          <p:spPr>
            <a:xfrm>
              <a:off x="1981945" y="1138320"/>
              <a:ext cx="261300" cy="261300"/>
            </a:xfrm>
            <a:prstGeom prst="rect">
              <a:avLst/>
            </a:prstGeom>
            <a:noFill/>
            <a:ln>
              <a:noFill/>
            </a:ln>
          </p:spPr>
        </p:pic>
      </p:grpSp>
      <p:grpSp>
        <p:nvGrpSpPr>
          <p:cNvPr id="301" name="Google Shape;301;p31"/>
          <p:cNvGrpSpPr/>
          <p:nvPr/>
        </p:nvGrpSpPr>
        <p:grpSpPr>
          <a:xfrm>
            <a:off x="7548031" y="1864147"/>
            <a:ext cx="599400" cy="536400"/>
            <a:chOff x="5996741" y="1779970"/>
            <a:chExt cx="599400" cy="536400"/>
          </a:xfrm>
        </p:grpSpPr>
        <p:sp>
          <p:nvSpPr>
            <p:cNvPr id="302" name="Google Shape;302;p31"/>
            <p:cNvSpPr/>
            <p:nvPr/>
          </p:nvSpPr>
          <p:spPr>
            <a:xfrm>
              <a:off x="5996741" y="1779970"/>
              <a:ext cx="599400" cy="536400"/>
            </a:xfrm>
            <a:prstGeom prst="roundRect">
              <a:avLst>
                <a:gd name="adj" fmla="val 16667"/>
              </a:avLst>
            </a:prstGeom>
            <a:noFill/>
            <a:ln>
              <a:noFill/>
            </a:ln>
          </p:spPr>
          <p:txBody>
            <a:bodyPr spcFirstLastPara="1" wrap="square" lIns="0" tIns="91425" rIns="0" bIns="0" anchor="b" anchorCtr="0">
              <a:noAutofit/>
            </a:bodyPr>
            <a:lstStyle/>
            <a:p>
              <a:pPr marL="0" lvl="0" indent="0" algn="l" rtl="0">
                <a:spcBef>
                  <a:spcPts val="0"/>
                </a:spcBef>
                <a:spcAft>
                  <a:spcPts val="0"/>
                </a:spcAft>
                <a:buNone/>
              </a:pPr>
              <a:r>
                <a:rPr lang="en-GB" sz="1200">
                  <a:solidFill>
                    <a:srgbClr val="36A987"/>
                  </a:solidFill>
                  <a:latin typeface="Inter Light" panose="02000503000000020004"/>
                  <a:ea typeface="Inter Light" panose="02000503000000020004"/>
                  <a:cs typeface="Inter Light" panose="02000503000000020004"/>
                  <a:sym typeface="Inter Light" panose="02000503000000020004"/>
                </a:rPr>
                <a:t>              </a:t>
              </a: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endParaRPr sz="1200">
                <a:solidFill>
                  <a:srgbClr val="36A987"/>
                </a:solidFill>
                <a:latin typeface="Inter Light" panose="02000503000000020004"/>
                <a:ea typeface="Inter Light" panose="02000503000000020004"/>
                <a:cs typeface="Inter Light" panose="02000503000000020004"/>
                <a:sym typeface="Inter Light" panose="02000503000000020004"/>
              </a:endParaRPr>
            </a:p>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Client</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03" name="Google Shape;303;p31"/>
            <p:cNvPicPr preferRelativeResize="0"/>
            <p:nvPr/>
          </p:nvPicPr>
          <p:blipFill>
            <a:blip r:embed="rId6"/>
            <a:stretch>
              <a:fillRect/>
            </a:stretch>
          </p:blipFill>
          <p:spPr>
            <a:xfrm>
              <a:off x="6141232" y="1835775"/>
              <a:ext cx="310418" cy="278100"/>
            </a:xfrm>
            <a:prstGeom prst="rect">
              <a:avLst/>
            </a:prstGeom>
            <a:noFill/>
            <a:ln>
              <a:noFill/>
            </a:ln>
          </p:spPr>
        </p:pic>
      </p:grpSp>
      <p:grpSp>
        <p:nvGrpSpPr>
          <p:cNvPr id="304" name="Google Shape;304;p31"/>
          <p:cNvGrpSpPr/>
          <p:nvPr/>
        </p:nvGrpSpPr>
        <p:grpSpPr>
          <a:xfrm>
            <a:off x="5882270" y="1819645"/>
            <a:ext cx="799186" cy="474285"/>
            <a:chOff x="7496032" y="1740617"/>
            <a:chExt cx="828000" cy="536400"/>
          </a:xfrm>
        </p:grpSpPr>
        <p:sp>
          <p:nvSpPr>
            <p:cNvPr id="305" name="Google Shape;305;p31"/>
            <p:cNvSpPr/>
            <p:nvPr/>
          </p:nvSpPr>
          <p:spPr>
            <a:xfrm>
              <a:off x="7496032" y="1740617"/>
              <a:ext cx="828000" cy="536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Clr>
                  <a:schemeClr val="dk1"/>
                </a:buClr>
                <a:buSzPts val="1100"/>
                <a:buFont typeface="Arial" panose="020B0604020202020204"/>
                <a:buNone/>
              </a:pPr>
              <a:r>
                <a:rPr lang="en-GB" sz="800">
                  <a:solidFill>
                    <a:srgbClr val="36A987"/>
                  </a:solidFill>
                  <a:latin typeface="Inter Light" panose="02000503000000020004"/>
                  <a:ea typeface="Inter Light" panose="02000503000000020004"/>
                  <a:cs typeface="Inter Light" panose="02000503000000020004"/>
                  <a:sym typeface="Inter Light" panose="02000503000000020004"/>
                </a:rPr>
                <a:t>Customer support</a:t>
              </a:r>
              <a:endParaRPr sz="8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06" name="Google Shape;306;p31"/>
            <p:cNvPicPr preferRelativeResize="0"/>
            <p:nvPr/>
          </p:nvPicPr>
          <p:blipFill>
            <a:blip r:embed="rId7"/>
            <a:stretch>
              <a:fillRect/>
            </a:stretch>
          </p:blipFill>
          <p:spPr>
            <a:xfrm>
              <a:off x="7764282" y="1740626"/>
              <a:ext cx="259200" cy="259200"/>
            </a:xfrm>
            <a:prstGeom prst="rect">
              <a:avLst/>
            </a:prstGeom>
            <a:noFill/>
            <a:ln>
              <a:noFill/>
            </a:ln>
          </p:spPr>
        </p:pic>
      </p:grpSp>
      <p:grpSp>
        <p:nvGrpSpPr>
          <p:cNvPr id="307" name="Google Shape;307;p31"/>
          <p:cNvGrpSpPr/>
          <p:nvPr/>
        </p:nvGrpSpPr>
        <p:grpSpPr>
          <a:xfrm>
            <a:off x="5932008" y="1148942"/>
            <a:ext cx="615600" cy="464400"/>
            <a:chOff x="5988655" y="1109537"/>
            <a:chExt cx="615600" cy="464400"/>
          </a:xfrm>
        </p:grpSpPr>
        <p:sp>
          <p:nvSpPr>
            <p:cNvPr id="308" name="Google Shape;308;p31"/>
            <p:cNvSpPr/>
            <p:nvPr/>
          </p:nvSpPr>
          <p:spPr>
            <a:xfrm>
              <a:off x="5988655" y="1109537"/>
              <a:ext cx="615600" cy="464400"/>
            </a:xfrm>
            <a:prstGeom prst="roundRect">
              <a:avLst>
                <a:gd name="adj" fmla="val 16667"/>
              </a:avLst>
            </a:prstGeom>
            <a:noFill/>
            <a:ln>
              <a:noFill/>
            </a:ln>
          </p:spPr>
          <p:txBody>
            <a:bodyPr spcFirstLastPara="1" wrap="square" lIns="0" tIns="91425" rIns="0" bIns="0" anchor="b" anchorCtr="0">
              <a:noAutofit/>
            </a:bodyPr>
            <a:lstStyle/>
            <a:p>
              <a:pPr marL="0" lvl="0" indent="0" algn="ctr" rtl="0">
                <a:spcBef>
                  <a:spcPts val="0"/>
                </a:spcBef>
                <a:spcAft>
                  <a:spcPts val="0"/>
                </a:spcAft>
                <a:buNone/>
              </a:pPr>
              <a:r>
                <a:rPr lang="en-GB" sz="1100">
                  <a:solidFill>
                    <a:srgbClr val="36A987"/>
                  </a:solidFill>
                  <a:latin typeface="Inter Light" panose="02000503000000020004"/>
                  <a:ea typeface="Inter Light" panose="02000503000000020004"/>
                  <a:cs typeface="Inter Light" panose="02000503000000020004"/>
                  <a:sym typeface="Inter Light" panose="02000503000000020004"/>
                </a:rPr>
                <a:t>Mail</a:t>
              </a:r>
              <a:endParaRPr sz="1100">
                <a:solidFill>
                  <a:srgbClr val="36A987"/>
                </a:solidFill>
                <a:latin typeface="Inter Light" panose="02000503000000020004"/>
                <a:ea typeface="Inter Light" panose="02000503000000020004"/>
                <a:cs typeface="Inter Light" panose="02000503000000020004"/>
                <a:sym typeface="Inter Light" panose="02000503000000020004"/>
              </a:endParaRPr>
            </a:p>
          </p:txBody>
        </p:sp>
        <p:pic>
          <p:nvPicPr>
            <p:cNvPr id="309" name="Google Shape;309;p31"/>
            <p:cNvPicPr preferRelativeResize="0"/>
            <p:nvPr/>
          </p:nvPicPr>
          <p:blipFill>
            <a:blip r:embed="rId8"/>
            <a:stretch>
              <a:fillRect/>
            </a:stretch>
          </p:blipFill>
          <p:spPr>
            <a:xfrm>
              <a:off x="6165400" y="1133649"/>
              <a:ext cx="282600" cy="252326"/>
            </a:xfrm>
            <a:prstGeom prst="rect">
              <a:avLst/>
            </a:prstGeom>
            <a:noFill/>
            <a:ln>
              <a:noFill/>
            </a:ln>
          </p:spPr>
        </p:pic>
      </p:grpSp>
      <p:sp>
        <p:nvSpPr>
          <p:cNvPr id="310" name="Google Shape;310;p31"/>
          <p:cNvSpPr/>
          <p:nvPr/>
        </p:nvSpPr>
        <p:spPr>
          <a:xfrm>
            <a:off x="107150" y="4194423"/>
            <a:ext cx="16377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11" name="Google Shape;311;p31"/>
          <p:cNvSpPr/>
          <p:nvPr/>
        </p:nvSpPr>
        <p:spPr>
          <a:xfrm>
            <a:off x="1357738" y="4194423"/>
            <a:ext cx="1520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12" name="Google Shape;312;p31"/>
          <p:cNvSpPr/>
          <p:nvPr/>
        </p:nvSpPr>
        <p:spPr>
          <a:xfrm>
            <a:off x="3435913" y="4194423"/>
            <a:ext cx="18654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sp>
        <p:nvSpPr>
          <p:cNvPr id="313" name="Google Shape;313;p31"/>
          <p:cNvSpPr/>
          <p:nvPr/>
        </p:nvSpPr>
        <p:spPr>
          <a:xfrm>
            <a:off x="4914200" y="4194423"/>
            <a:ext cx="15816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14" name="Google Shape;314;p31"/>
          <p:cNvSpPr/>
          <p:nvPr/>
        </p:nvSpPr>
        <p:spPr>
          <a:xfrm>
            <a:off x="6108688" y="4194423"/>
            <a:ext cx="2046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15" name="Google Shape;315;p31"/>
          <p:cNvSpPr/>
          <p:nvPr/>
        </p:nvSpPr>
        <p:spPr>
          <a:xfrm>
            <a:off x="7767875" y="4194423"/>
            <a:ext cx="12171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i="1">
              <a:solidFill>
                <a:srgbClr val="1C4587"/>
              </a:solidFill>
              <a:latin typeface="Inter" panose="02000503000000020004"/>
              <a:ea typeface="Inter" panose="02000503000000020004"/>
              <a:cs typeface="Inter" panose="02000503000000020004"/>
              <a:sym typeface="Inter" panose="02000503000000020004"/>
            </a:endParaRPr>
          </a:p>
        </p:txBody>
      </p:sp>
      <p:sp>
        <p:nvSpPr>
          <p:cNvPr id="316" name="Google Shape;316;p31"/>
          <p:cNvSpPr/>
          <p:nvPr/>
        </p:nvSpPr>
        <p:spPr>
          <a:xfrm>
            <a:off x="2439925" y="4194423"/>
            <a:ext cx="1332300" cy="248100"/>
          </a:xfrm>
          <a:prstGeom prst="chevron">
            <a:avLst>
              <a:gd name="adj" fmla="val 5000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b="1">
              <a:solidFill>
                <a:srgbClr val="1C4587"/>
              </a:solidFill>
              <a:latin typeface="Inter" panose="02000503000000020004"/>
              <a:ea typeface="Inter" panose="02000503000000020004"/>
              <a:cs typeface="Inter" panose="02000503000000020004"/>
              <a:sym typeface="Inter" panose="02000503000000020004"/>
            </a:endParaRPr>
          </a:p>
        </p:txBody>
      </p:sp>
      <p:pic>
        <p:nvPicPr>
          <p:cNvPr id="317" name="Google Shape;317;p31"/>
          <p:cNvPicPr preferRelativeResize="0"/>
          <p:nvPr/>
        </p:nvPicPr>
        <p:blipFill>
          <a:blip r:embed="rId9"/>
          <a:stretch>
            <a:fillRect/>
          </a:stretch>
        </p:blipFill>
        <p:spPr>
          <a:xfrm>
            <a:off x="4485588" y="2391996"/>
            <a:ext cx="615598" cy="180032"/>
          </a:xfrm>
          <a:prstGeom prst="rect">
            <a:avLst/>
          </a:prstGeom>
          <a:noFill/>
          <a:ln>
            <a:noFill/>
          </a:ln>
        </p:spPr>
      </p:pic>
      <p:pic>
        <p:nvPicPr>
          <p:cNvPr id="318" name="Google Shape;318;p31"/>
          <p:cNvPicPr preferRelativeResize="0"/>
          <p:nvPr/>
        </p:nvPicPr>
        <p:blipFill rotWithShape="1">
          <a:blip r:embed="rId10"/>
          <a:srcRect t="68847"/>
          <a:stretch>
            <a:fillRect/>
          </a:stretch>
        </p:blipFill>
        <p:spPr>
          <a:xfrm>
            <a:off x="6063476" y="2355257"/>
            <a:ext cx="484101" cy="129051"/>
          </a:xfrm>
          <a:prstGeom prst="rect">
            <a:avLst/>
          </a:prstGeom>
          <a:noFill/>
          <a:ln>
            <a:noFill/>
          </a:ln>
        </p:spPr>
      </p:pic>
      <p:pic>
        <p:nvPicPr>
          <p:cNvPr id="319" name="Google Shape;319;p31"/>
          <p:cNvPicPr preferRelativeResize="0"/>
          <p:nvPr/>
        </p:nvPicPr>
        <p:blipFill>
          <a:blip r:embed="rId11"/>
          <a:stretch>
            <a:fillRect/>
          </a:stretch>
        </p:blipFill>
        <p:spPr>
          <a:xfrm>
            <a:off x="3126436" y="795575"/>
            <a:ext cx="701999" cy="220736"/>
          </a:xfrm>
          <a:prstGeom prst="rect">
            <a:avLst/>
          </a:prstGeom>
          <a:noFill/>
          <a:ln>
            <a:noFill/>
          </a:ln>
        </p:spPr>
      </p:pic>
      <p:pic>
        <p:nvPicPr>
          <p:cNvPr id="320" name="Google Shape;320;p31"/>
          <p:cNvPicPr preferRelativeResize="0"/>
          <p:nvPr/>
        </p:nvPicPr>
        <p:blipFill>
          <a:blip r:embed="rId12"/>
          <a:stretch>
            <a:fillRect/>
          </a:stretch>
        </p:blipFill>
        <p:spPr>
          <a:xfrm>
            <a:off x="1745273" y="2355482"/>
            <a:ext cx="648387" cy="217501"/>
          </a:xfrm>
          <a:prstGeom prst="rect">
            <a:avLst/>
          </a:prstGeom>
          <a:noFill/>
          <a:ln>
            <a:noFill/>
          </a:ln>
        </p:spPr>
      </p:pic>
      <p:pic>
        <p:nvPicPr>
          <p:cNvPr id="321" name="Google Shape;321;p31"/>
          <p:cNvPicPr preferRelativeResize="0"/>
          <p:nvPr/>
        </p:nvPicPr>
        <p:blipFill>
          <a:blip r:embed="rId13"/>
          <a:stretch>
            <a:fillRect/>
          </a:stretch>
        </p:blipFill>
        <p:spPr>
          <a:xfrm>
            <a:off x="5988877" y="861117"/>
            <a:ext cx="571566" cy="146800"/>
          </a:xfrm>
          <a:prstGeom prst="rect">
            <a:avLst/>
          </a:prstGeom>
          <a:noFill/>
          <a:ln>
            <a:noFill/>
          </a:ln>
        </p:spPr>
      </p:pic>
      <p:pic>
        <p:nvPicPr>
          <p:cNvPr id="322" name="Google Shape;322;p31"/>
          <p:cNvPicPr preferRelativeResize="0"/>
          <p:nvPr/>
        </p:nvPicPr>
        <p:blipFill>
          <a:blip r:embed="rId13"/>
          <a:stretch>
            <a:fillRect/>
          </a:stretch>
        </p:blipFill>
        <p:spPr>
          <a:xfrm>
            <a:off x="7548132" y="2392737"/>
            <a:ext cx="571566" cy="146800"/>
          </a:xfrm>
          <a:prstGeom prst="rect">
            <a:avLst/>
          </a:prstGeom>
          <a:noFill/>
          <a:ln>
            <a:noFill/>
          </a:ln>
        </p:spPr>
      </p:pic>
      <p:pic>
        <p:nvPicPr>
          <p:cNvPr id="323" name="Google Shape;323;p31"/>
          <p:cNvPicPr preferRelativeResize="0"/>
          <p:nvPr/>
        </p:nvPicPr>
        <p:blipFill>
          <a:blip r:embed="rId14"/>
          <a:stretch>
            <a:fillRect/>
          </a:stretch>
        </p:blipFill>
        <p:spPr>
          <a:xfrm>
            <a:off x="1938489" y="797132"/>
            <a:ext cx="248100" cy="248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27" name="Shape 327"/>
        <p:cNvGrpSpPr/>
        <p:nvPr/>
      </p:nvGrpSpPr>
      <p:grpSpPr>
        <a:xfrm>
          <a:off x="0" y="0"/>
          <a:ext cx="0" cy="0"/>
          <a:chOff x="0" y="0"/>
          <a:chExt cx="0" cy="0"/>
        </a:xfrm>
      </p:grpSpPr>
      <p:sp>
        <p:nvSpPr>
          <p:cNvPr id="328" name="Google Shape;328;p32"/>
          <p:cNvSpPr txBox="1"/>
          <p:nvPr>
            <p:ph type="title"/>
          </p:nvPr>
        </p:nvSpPr>
        <p:spPr>
          <a:xfrm>
            <a:off x="311700" y="181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Phenix</a:t>
            </a:r>
            <a:endParaRPr lang="en-GB"/>
          </a:p>
        </p:txBody>
      </p:sp>
      <p:sp>
        <p:nvSpPr>
          <p:cNvPr id="329" name="Google Shape;329;p32"/>
          <p:cNvSpPr txBox="1"/>
          <p:nvPr>
            <p:ph type="body" idx="1"/>
          </p:nvPr>
        </p:nvSpPr>
        <p:spPr>
          <a:xfrm>
            <a:off x="311700" y="10007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rgbClr val="60606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0"/>
              </a:spcAft>
              <a:buNone/>
            </a:pPr>
          </a:p>
        </p:txBody>
      </p:sp>
      <p:sp>
        <p:nvSpPr>
          <p:cNvPr id="330" name="Google Shape;330;p32"/>
          <p:cNvSpPr txBox="1"/>
          <p:nvPr/>
        </p:nvSpPr>
        <p:spPr>
          <a:xfrm>
            <a:off x="389650" y="1076400"/>
            <a:ext cx="8592000" cy="3026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600" b="1">
                <a:solidFill>
                  <a:schemeClr val="dk1"/>
                </a:solidFill>
              </a:rPr>
              <a:t>Activities</a:t>
            </a:r>
            <a:endParaRPr sz="1600" b="1">
              <a:solidFill>
                <a:schemeClr val="dk1"/>
              </a:solidFill>
            </a:endParaRPr>
          </a:p>
          <a:p>
            <a:pPr marL="0" lvl="0" indent="0" algn="l" rtl="0">
              <a:lnSpc>
                <a:spcPct val="115000"/>
              </a:lnSpc>
              <a:spcBef>
                <a:spcPts val="1200"/>
              </a:spcBef>
              <a:spcAft>
                <a:spcPts val="0"/>
              </a:spcAft>
              <a:buNone/>
            </a:pPr>
            <a:r>
              <a:rPr lang="en-GB" sz="1200">
                <a:solidFill>
                  <a:schemeClr val="dk1"/>
                </a:solidFill>
              </a:rPr>
              <a:t>👉🏽  From the description of the activities in the company, place the different teams and activities in the correct order on the diagram of your document.</a:t>
            </a:r>
            <a:endParaRPr sz="1200">
              <a:solidFill>
                <a:schemeClr val="dk1"/>
              </a:solidFill>
            </a:endParaRPr>
          </a:p>
          <a:p>
            <a:pPr marL="0" lvl="0" indent="0" algn="l" rtl="0">
              <a:lnSpc>
                <a:spcPct val="115000"/>
              </a:lnSpc>
              <a:spcBef>
                <a:spcPts val="1200"/>
              </a:spcBef>
              <a:spcAft>
                <a:spcPts val="0"/>
              </a:spcAft>
              <a:buNone/>
            </a:pPr>
            <a:r>
              <a:rPr lang="en-GB" sz="1200">
                <a:solidFill>
                  <a:srgbClr val="606060"/>
                </a:solidFill>
              </a:rPr>
              <a:t>ℹ️ SaaS stands for Software as a Service. This means that a SaaS company sells its software to customers. The IT team develops all the technical knowledge and tools needed to develop the software product. The product team is in charge of optimizing the product and defining its specifications. To find customers, some advertisements may be posted online by the media team.</a:t>
            </a:r>
            <a:endParaRPr sz="1200">
              <a:solidFill>
                <a:srgbClr val="606060"/>
              </a:solidFill>
            </a:endParaRPr>
          </a:p>
          <a:p>
            <a:pPr marL="0" lvl="0" indent="0" algn="l" rtl="0">
              <a:lnSpc>
                <a:spcPct val="115000"/>
              </a:lnSpc>
              <a:spcBef>
                <a:spcPts val="1200"/>
              </a:spcBef>
              <a:spcAft>
                <a:spcPts val="1200"/>
              </a:spcAft>
              <a:buNone/>
            </a:pPr>
            <a:r>
              <a:rPr lang="en-GB" sz="1200">
                <a:solidFill>
                  <a:srgbClr val="606060"/>
                </a:solidFill>
              </a:rPr>
              <a:t>ℹ️ However, AssoConnect and Phenix being B2B SaaS (as opposed to B2C), converting new customers relies heavily on the sales team to close as many sales as possible. The customer base is managed by a CRM team who can send emails to develop and activate it. However, the main customer relationship is managed by the Customer Success/Care team which is in charge of customer support. The finance team validates payments and assesses the overall profitability of the business.</a:t>
            </a:r>
            <a:endParaRPr lang="en-GB" sz="1200">
              <a:solidFill>
                <a:srgbClr val="60606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A06969"/>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7265</Words>
  <Application>WPS Presentation</Application>
  <PresentationFormat/>
  <Paragraphs>345</Paragraphs>
  <Slides>14</Slides>
  <Notes>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14</vt:i4>
      </vt:variant>
    </vt:vector>
  </HeadingPairs>
  <TitlesOfParts>
    <vt:vector size="28" baseType="lpstr">
      <vt:lpstr>Arial</vt:lpstr>
      <vt:lpstr>SimSun</vt:lpstr>
      <vt:lpstr>Wingdings</vt:lpstr>
      <vt:lpstr>Arial</vt:lpstr>
      <vt:lpstr>Inter</vt:lpstr>
      <vt:lpstr>Inter Black</vt:lpstr>
      <vt:lpstr>Inter SemiBold</vt:lpstr>
      <vt:lpstr>Inter ExtraLight</vt:lpstr>
      <vt:lpstr>Corbel</vt:lpstr>
      <vt:lpstr>Inter Light</vt:lpstr>
      <vt:lpstr>Microsoft YaHei</vt:lpstr>
      <vt:lpstr>Arial Unicode MS</vt:lpstr>
      <vt:lpstr>Simple Light</vt:lpstr>
      <vt:lpstr>Simple Light</vt:lpstr>
      <vt:lpstr> </vt:lpstr>
      <vt:lpstr>Instructions</vt:lpstr>
      <vt:lpstr>Greenweez</vt:lpstr>
      <vt:lpstr>Greenweez</vt:lpstr>
      <vt:lpstr>Greenweez (E-commerce)</vt:lpstr>
      <vt:lpstr>AssoConnect </vt:lpstr>
      <vt:lpstr>AssoConnect </vt:lpstr>
      <vt:lpstr>AssoConnect (SaaS)</vt:lpstr>
      <vt:lpstr>Phenix</vt:lpstr>
      <vt:lpstr>Phenix</vt:lpstr>
      <vt:lpstr>Phenix (SaaS)</vt:lpstr>
      <vt:lpstr>Circle</vt:lpstr>
      <vt:lpstr>Circle (Retail)</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model analysis </dc:title>
  <dc:creator/>
  <cp:lastModifiedBy>khali</cp:lastModifiedBy>
  <cp:revision>9</cp:revision>
  <dcterms:created xsi:type="dcterms:W3CDTF">2024-05-27T00:33:00Z</dcterms:created>
  <dcterms:modified xsi:type="dcterms:W3CDTF">2024-05-28T17:13:09Z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C104335072204AF4B6B7510EB6A7E6AB_12</vt:lpwstr>
  </property>
  <property fmtid="{D5CDD505-2E9C-101B-9397-08002B2CF9AE}" pid="3" name="KSOProductBuildVer">
    <vt:lpwstr>1033-12.2.0.16909</vt:lpwstr>
  </property>
</Properties>
</file>